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0" r:id="rId6"/>
    <p:sldId id="261" r:id="rId7"/>
    <p:sldId id="262"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120"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001E65-FFF6-8AE0-396F-4A09C5B805C2}"/>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C97DC48E-9E3E-3940-0C6B-3D66485EE1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DFEB0001-2C7E-F1F2-CFF6-CC89264BD33B}"/>
              </a:ext>
            </a:extLst>
          </p:cNvPr>
          <p:cNvSpPr>
            <a:spLocks noGrp="1"/>
          </p:cNvSpPr>
          <p:nvPr>
            <p:ph type="dt" sz="half" idx="10"/>
          </p:nvPr>
        </p:nvSpPr>
        <p:spPr/>
        <p:txBody>
          <a:bodyPr/>
          <a:lstStyle/>
          <a:p>
            <a:fld id="{32E9A3DE-BA18-4C93-89AA-4FAA575599D8}" type="datetimeFigureOut">
              <a:rPr lang="zh-CN" altLang="en-US" smtClean="0"/>
              <a:t>2023/3/26</a:t>
            </a:fld>
            <a:endParaRPr lang="zh-CN" altLang="en-US"/>
          </a:p>
        </p:txBody>
      </p:sp>
      <p:sp>
        <p:nvSpPr>
          <p:cNvPr id="5" name="页脚占位符 4">
            <a:extLst>
              <a:ext uri="{FF2B5EF4-FFF2-40B4-BE49-F238E27FC236}">
                <a16:creationId xmlns:a16="http://schemas.microsoft.com/office/drawing/2014/main" id="{9787AE5D-7F08-5E45-8F76-C32B5DB9632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951E83B-40B4-5217-8FA2-7D191FE9D311}"/>
              </a:ext>
            </a:extLst>
          </p:cNvPr>
          <p:cNvSpPr>
            <a:spLocks noGrp="1"/>
          </p:cNvSpPr>
          <p:nvPr>
            <p:ph type="sldNum" sz="quarter" idx="12"/>
          </p:nvPr>
        </p:nvSpPr>
        <p:spPr/>
        <p:txBody>
          <a:bodyPr/>
          <a:lstStyle/>
          <a:p>
            <a:fld id="{8E7FB88B-5561-4657-8EF4-6EC3E54410A8}" type="slidenum">
              <a:rPr lang="zh-CN" altLang="en-US" smtClean="0"/>
              <a:t>‹#›</a:t>
            </a:fld>
            <a:endParaRPr lang="zh-CN" altLang="en-US"/>
          </a:p>
        </p:txBody>
      </p:sp>
    </p:spTree>
    <p:extLst>
      <p:ext uri="{BB962C8B-B14F-4D97-AF65-F5344CB8AC3E}">
        <p14:creationId xmlns:p14="http://schemas.microsoft.com/office/powerpoint/2010/main" val="2575584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48EA0B-2FD9-C996-47D7-A596F4152576}"/>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13096ABE-6BED-CBEF-C189-30956D4BF77D}"/>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A729DB4-4B0D-9CC1-95EB-81CB2D96B7A7}"/>
              </a:ext>
            </a:extLst>
          </p:cNvPr>
          <p:cNvSpPr>
            <a:spLocks noGrp="1"/>
          </p:cNvSpPr>
          <p:nvPr>
            <p:ph type="dt" sz="half" idx="10"/>
          </p:nvPr>
        </p:nvSpPr>
        <p:spPr/>
        <p:txBody>
          <a:bodyPr/>
          <a:lstStyle/>
          <a:p>
            <a:fld id="{32E9A3DE-BA18-4C93-89AA-4FAA575599D8}" type="datetimeFigureOut">
              <a:rPr lang="zh-CN" altLang="en-US" smtClean="0"/>
              <a:t>2023/3/26</a:t>
            </a:fld>
            <a:endParaRPr lang="zh-CN" altLang="en-US"/>
          </a:p>
        </p:txBody>
      </p:sp>
      <p:sp>
        <p:nvSpPr>
          <p:cNvPr id="5" name="页脚占位符 4">
            <a:extLst>
              <a:ext uri="{FF2B5EF4-FFF2-40B4-BE49-F238E27FC236}">
                <a16:creationId xmlns:a16="http://schemas.microsoft.com/office/drawing/2014/main" id="{C49292C0-3432-7034-848A-370ED6678E3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2131B81-532D-D328-2F9B-182682466DBA}"/>
              </a:ext>
            </a:extLst>
          </p:cNvPr>
          <p:cNvSpPr>
            <a:spLocks noGrp="1"/>
          </p:cNvSpPr>
          <p:nvPr>
            <p:ph type="sldNum" sz="quarter" idx="12"/>
          </p:nvPr>
        </p:nvSpPr>
        <p:spPr/>
        <p:txBody>
          <a:bodyPr/>
          <a:lstStyle/>
          <a:p>
            <a:fld id="{8E7FB88B-5561-4657-8EF4-6EC3E54410A8}" type="slidenum">
              <a:rPr lang="zh-CN" altLang="en-US" smtClean="0"/>
              <a:t>‹#›</a:t>
            </a:fld>
            <a:endParaRPr lang="zh-CN" altLang="en-US"/>
          </a:p>
        </p:txBody>
      </p:sp>
    </p:spTree>
    <p:extLst>
      <p:ext uri="{BB962C8B-B14F-4D97-AF65-F5344CB8AC3E}">
        <p14:creationId xmlns:p14="http://schemas.microsoft.com/office/powerpoint/2010/main" val="983300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C2F1106-5DFE-115E-928F-8BE7B5EC9F9A}"/>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A02846DC-B722-E659-A802-1EA4C84E39C3}"/>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F4C78B4-F308-28FB-8AEC-088F3580EC3F}"/>
              </a:ext>
            </a:extLst>
          </p:cNvPr>
          <p:cNvSpPr>
            <a:spLocks noGrp="1"/>
          </p:cNvSpPr>
          <p:nvPr>
            <p:ph type="dt" sz="half" idx="10"/>
          </p:nvPr>
        </p:nvSpPr>
        <p:spPr/>
        <p:txBody>
          <a:bodyPr/>
          <a:lstStyle/>
          <a:p>
            <a:fld id="{32E9A3DE-BA18-4C93-89AA-4FAA575599D8}" type="datetimeFigureOut">
              <a:rPr lang="zh-CN" altLang="en-US" smtClean="0"/>
              <a:t>2023/3/26</a:t>
            </a:fld>
            <a:endParaRPr lang="zh-CN" altLang="en-US"/>
          </a:p>
        </p:txBody>
      </p:sp>
      <p:sp>
        <p:nvSpPr>
          <p:cNvPr id="5" name="页脚占位符 4">
            <a:extLst>
              <a:ext uri="{FF2B5EF4-FFF2-40B4-BE49-F238E27FC236}">
                <a16:creationId xmlns:a16="http://schemas.microsoft.com/office/drawing/2014/main" id="{5BB20519-7AF5-9327-44A6-76392F43742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5642084-3C8F-EA1E-C204-92A4F4F0B0BF}"/>
              </a:ext>
            </a:extLst>
          </p:cNvPr>
          <p:cNvSpPr>
            <a:spLocks noGrp="1"/>
          </p:cNvSpPr>
          <p:nvPr>
            <p:ph type="sldNum" sz="quarter" idx="12"/>
          </p:nvPr>
        </p:nvSpPr>
        <p:spPr/>
        <p:txBody>
          <a:bodyPr/>
          <a:lstStyle/>
          <a:p>
            <a:fld id="{8E7FB88B-5561-4657-8EF4-6EC3E54410A8}" type="slidenum">
              <a:rPr lang="zh-CN" altLang="en-US" smtClean="0"/>
              <a:t>‹#›</a:t>
            </a:fld>
            <a:endParaRPr lang="zh-CN" altLang="en-US"/>
          </a:p>
        </p:txBody>
      </p:sp>
    </p:spTree>
    <p:extLst>
      <p:ext uri="{BB962C8B-B14F-4D97-AF65-F5344CB8AC3E}">
        <p14:creationId xmlns:p14="http://schemas.microsoft.com/office/powerpoint/2010/main" val="398475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5B342A-98C4-9B1C-3A38-E6674C822CB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E6E24F9-2FFE-2917-F9BE-C08B8FEAEB89}"/>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93BE48C-8050-FAC2-75F2-71EEDA45DA8F}"/>
              </a:ext>
            </a:extLst>
          </p:cNvPr>
          <p:cNvSpPr>
            <a:spLocks noGrp="1"/>
          </p:cNvSpPr>
          <p:nvPr>
            <p:ph type="dt" sz="half" idx="10"/>
          </p:nvPr>
        </p:nvSpPr>
        <p:spPr/>
        <p:txBody>
          <a:bodyPr/>
          <a:lstStyle/>
          <a:p>
            <a:fld id="{32E9A3DE-BA18-4C93-89AA-4FAA575599D8}" type="datetimeFigureOut">
              <a:rPr lang="zh-CN" altLang="en-US" smtClean="0"/>
              <a:t>2023/3/26</a:t>
            </a:fld>
            <a:endParaRPr lang="zh-CN" altLang="en-US"/>
          </a:p>
        </p:txBody>
      </p:sp>
      <p:sp>
        <p:nvSpPr>
          <p:cNvPr id="5" name="页脚占位符 4">
            <a:extLst>
              <a:ext uri="{FF2B5EF4-FFF2-40B4-BE49-F238E27FC236}">
                <a16:creationId xmlns:a16="http://schemas.microsoft.com/office/drawing/2014/main" id="{447B6BF5-2F98-CAA6-FCCC-9992EDE639B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12BA5BB-529B-B3FF-6358-2AE1D86E6A80}"/>
              </a:ext>
            </a:extLst>
          </p:cNvPr>
          <p:cNvSpPr>
            <a:spLocks noGrp="1"/>
          </p:cNvSpPr>
          <p:nvPr>
            <p:ph type="sldNum" sz="quarter" idx="12"/>
          </p:nvPr>
        </p:nvSpPr>
        <p:spPr/>
        <p:txBody>
          <a:bodyPr/>
          <a:lstStyle/>
          <a:p>
            <a:fld id="{8E7FB88B-5561-4657-8EF4-6EC3E54410A8}" type="slidenum">
              <a:rPr lang="zh-CN" altLang="en-US" smtClean="0"/>
              <a:t>‹#›</a:t>
            </a:fld>
            <a:endParaRPr lang="zh-CN" altLang="en-US"/>
          </a:p>
        </p:txBody>
      </p:sp>
    </p:spTree>
    <p:extLst>
      <p:ext uri="{BB962C8B-B14F-4D97-AF65-F5344CB8AC3E}">
        <p14:creationId xmlns:p14="http://schemas.microsoft.com/office/powerpoint/2010/main" val="1713554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67CC83-BD61-6045-98F8-0F1B7F74640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36B67C7-DDF6-A70F-1289-10C068A3AD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2CF4A5F-4319-36D4-3E89-DD45F8C742D3}"/>
              </a:ext>
            </a:extLst>
          </p:cNvPr>
          <p:cNvSpPr>
            <a:spLocks noGrp="1"/>
          </p:cNvSpPr>
          <p:nvPr>
            <p:ph type="dt" sz="half" idx="10"/>
          </p:nvPr>
        </p:nvSpPr>
        <p:spPr/>
        <p:txBody>
          <a:bodyPr/>
          <a:lstStyle/>
          <a:p>
            <a:fld id="{32E9A3DE-BA18-4C93-89AA-4FAA575599D8}" type="datetimeFigureOut">
              <a:rPr lang="zh-CN" altLang="en-US" smtClean="0"/>
              <a:t>2023/3/26</a:t>
            </a:fld>
            <a:endParaRPr lang="zh-CN" altLang="en-US"/>
          </a:p>
        </p:txBody>
      </p:sp>
      <p:sp>
        <p:nvSpPr>
          <p:cNvPr id="5" name="页脚占位符 4">
            <a:extLst>
              <a:ext uri="{FF2B5EF4-FFF2-40B4-BE49-F238E27FC236}">
                <a16:creationId xmlns:a16="http://schemas.microsoft.com/office/drawing/2014/main" id="{61B71585-B5BD-1420-B405-B3F93E15559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82D7CBB-B3C9-C2AB-82A3-A3690FB8A1F1}"/>
              </a:ext>
            </a:extLst>
          </p:cNvPr>
          <p:cNvSpPr>
            <a:spLocks noGrp="1"/>
          </p:cNvSpPr>
          <p:nvPr>
            <p:ph type="sldNum" sz="quarter" idx="12"/>
          </p:nvPr>
        </p:nvSpPr>
        <p:spPr/>
        <p:txBody>
          <a:bodyPr/>
          <a:lstStyle/>
          <a:p>
            <a:fld id="{8E7FB88B-5561-4657-8EF4-6EC3E54410A8}" type="slidenum">
              <a:rPr lang="zh-CN" altLang="en-US" smtClean="0"/>
              <a:t>‹#›</a:t>
            </a:fld>
            <a:endParaRPr lang="zh-CN" altLang="en-US"/>
          </a:p>
        </p:txBody>
      </p:sp>
    </p:spTree>
    <p:extLst>
      <p:ext uri="{BB962C8B-B14F-4D97-AF65-F5344CB8AC3E}">
        <p14:creationId xmlns:p14="http://schemas.microsoft.com/office/powerpoint/2010/main" val="194622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757032-CD00-F5DE-B139-D60AE870512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A1691C8-1C4F-4CE4-6E29-8D1101DF9783}"/>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5EA3165B-97EA-F0F8-AD86-0C7EAD764C3F}"/>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BB534D15-8E2C-8B0F-6EB7-FDD1A23AB31A}"/>
              </a:ext>
            </a:extLst>
          </p:cNvPr>
          <p:cNvSpPr>
            <a:spLocks noGrp="1"/>
          </p:cNvSpPr>
          <p:nvPr>
            <p:ph type="dt" sz="half" idx="10"/>
          </p:nvPr>
        </p:nvSpPr>
        <p:spPr/>
        <p:txBody>
          <a:bodyPr/>
          <a:lstStyle/>
          <a:p>
            <a:fld id="{32E9A3DE-BA18-4C93-89AA-4FAA575599D8}" type="datetimeFigureOut">
              <a:rPr lang="zh-CN" altLang="en-US" smtClean="0"/>
              <a:t>2023/3/26</a:t>
            </a:fld>
            <a:endParaRPr lang="zh-CN" altLang="en-US"/>
          </a:p>
        </p:txBody>
      </p:sp>
      <p:sp>
        <p:nvSpPr>
          <p:cNvPr id="6" name="页脚占位符 5">
            <a:extLst>
              <a:ext uri="{FF2B5EF4-FFF2-40B4-BE49-F238E27FC236}">
                <a16:creationId xmlns:a16="http://schemas.microsoft.com/office/drawing/2014/main" id="{BCCE9952-0B6C-295B-B3C5-F3B9CABB989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6DF759C-C3E2-B2CE-72F3-5831E23671FD}"/>
              </a:ext>
            </a:extLst>
          </p:cNvPr>
          <p:cNvSpPr>
            <a:spLocks noGrp="1"/>
          </p:cNvSpPr>
          <p:nvPr>
            <p:ph type="sldNum" sz="quarter" idx="12"/>
          </p:nvPr>
        </p:nvSpPr>
        <p:spPr/>
        <p:txBody>
          <a:bodyPr/>
          <a:lstStyle/>
          <a:p>
            <a:fld id="{8E7FB88B-5561-4657-8EF4-6EC3E54410A8}" type="slidenum">
              <a:rPr lang="zh-CN" altLang="en-US" smtClean="0"/>
              <a:t>‹#›</a:t>
            </a:fld>
            <a:endParaRPr lang="zh-CN" altLang="en-US"/>
          </a:p>
        </p:txBody>
      </p:sp>
    </p:spTree>
    <p:extLst>
      <p:ext uri="{BB962C8B-B14F-4D97-AF65-F5344CB8AC3E}">
        <p14:creationId xmlns:p14="http://schemas.microsoft.com/office/powerpoint/2010/main" val="3287414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0F7055-6242-73F4-641B-6A72CE71758C}"/>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62C1424-1376-2BEF-85D7-A197357D50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D0A5CCB-9C73-F213-C8EE-E3663665D73B}"/>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5D0807A8-5770-BAC2-2532-12021130FF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9966FFD3-C8AD-34ED-9FEF-2031CCD3A246}"/>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CDC956FD-F3FB-3331-F0DA-45A90EABBE2A}"/>
              </a:ext>
            </a:extLst>
          </p:cNvPr>
          <p:cNvSpPr>
            <a:spLocks noGrp="1"/>
          </p:cNvSpPr>
          <p:nvPr>
            <p:ph type="dt" sz="half" idx="10"/>
          </p:nvPr>
        </p:nvSpPr>
        <p:spPr/>
        <p:txBody>
          <a:bodyPr/>
          <a:lstStyle/>
          <a:p>
            <a:fld id="{32E9A3DE-BA18-4C93-89AA-4FAA575599D8}" type="datetimeFigureOut">
              <a:rPr lang="zh-CN" altLang="en-US" smtClean="0"/>
              <a:t>2023/3/26</a:t>
            </a:fld>
            <a:endParaRPr lang="zh-CN" altLang="en-US"/>
          </a:p>
        </p:txBody>
      </p:sp>
      <p:sp>
        <p:nvSpPr>
          <p:cNvPr id="8" name="页脚占位符 7">
            <a:extLst>
              <a:ext uri="{FF2B5EF4-FFF2-40B4-BE49-F238E27FC236}">
                <a16:creationId xmlns:a16="http://schemas.microsoft.com/office/drawing/2014/main" id="{340214A5-9DED-5B4D-A47E-94F64E7C35F7}"/>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E34C54D5-F6D4-A458-2377-B2015AB5A753}"/>
              </a:ext>
            </a:extLst>
          </p:cNvPr>
          <p:cNvSpPr>
            <a:spLocks noGrp="1"/>
          </p:cNvSpPr>
          <p:nvPr>
            <p:ph type="sldNum" sz="quarter" idx="12"/>
          </p:nvPr>
        </p:nvSpPr>
        <p:spPr/>
        <p:txBody>
          <a:bodyPr/>
          <a:lstStyle/>
          <a:p>
            <a:fld id="{8E7FB88B-5561-4657-8EF4-6EC3E54410A8}" type="slidenum">
              <a:rPr lang="zh-CN" altLang="en-US" smtClean="0"/>
              <a:t>‹#›</a:t>
            </a:fld>
            <a:endParaRPr lang="zh-CN" altLang="en-US"/>
          </a:p>
        </p:txBody>
      </p:sp>
    </p:spTree>
    <p:extLst>
      <p:ext uri="{BB962C8B-B14F-4D97-AF65-F5344CB8AC3E}">
        <p14:creationId xmlns:p14="http://schemas.microsoft.com/office/powerpoint/2010/main" val="1377579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3865203-82AA-376C-75AE-E8306A17806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B59BB829-5A72-F71D-4E77-1A94C33F7F34}"/>
              </a:ext>
            </a:extLst>
          </p:cNvPr>
          <p:cNvSpPr>
            <a:spLocks noGrp="1"/>
          </p:cNvSpPr>
          <p:nvPr>
            <p:ph type="dt" sz="half" idx="10"/>
          </p:nvPr>
        </p:nvSpPr>
        <p:spPr/>
        <p:txBody>
          <a:bodyPr/>
          <a:lstStyle/>
          <a:p>
            <a:fld id="{32E9A3DE-BA18-4C93-89AA-4FAA575599D8}" type="datetimeFigureOut">
              <a:rPr lang="zh-CN" altLang="en-US" smtClean="0"/>
              <a:t>2023/3/26</a:t>
            </a:fld>
            <a:endParaRPr lang="zh-CN" altLang="en-US"/>
          </a:p>
        </p:txBody>
      </p:sp>
      <p:sp>
        <p:nvSpPr>
          <p:cNvPr id="4" name="页脚占位符 3">
            <a:extLst>
              <a:ext uri="{FF2B5EF4-FFF2-40B4-BE49-F238E27FC236}">
                <a16:creationId xmlns:a16="http://schemas.microsoft.com/office/drawing/2014/main" id="{F324E495-1CE8-74CE-FFF0-C778E94BF8A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F7908C44-5F8A-AD9B-0E04-6AADA4D12474}"/>
              </a:ext>
            </a:extLst>
          </p:cNvPr>
          <p:cNvSpPr>
            <a:spLocks noGrp="1"/>
          </p:cNvSpPr>
          <p:nvPr>
            <p:ph type="sldNum" sz="quarter" idx="12"/>
          </p:nvPr>
        </p:nvSpPr>
        <p:spPr/>
        <p:txBody>
          <a:bodyPr/>
          <a:lstStyle/>
          <a:p>
            <a:fld id="{8E7FB88B-5561-4657-8EF4-6EC3E54410A8}" type="slidenum">
              <a:rPr lang="zh-CN" altLang="en-US" smtClean="0"/>
              <a:t>‹#›</a:t>
            </a:fld>
            <a:endParaRPr lang="zh-CN" altLang="en-US"/>
          </a:p>
        </p:txBody>
      </p:sp>
    </p:spTree>
    <p:extLst>
      <p:ext uri="{BB962C8B-B14F-4D97-AF65-F5344CB8AC3E}">
        <p14:creationId xmlns:p14="http://schemas.microsoft.com/office/powerpoint/2010/main" val="122915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03B0B3E-7C9F-C85C-3FBC-57F1F7258169}"/>
              </a:ext>
            </a:extLst>
          </p:cNvPr>
          <p:cNvSpPr>
            <a:spLocks noGrp="1"/>
          </p:cNvSpPr>
          <p:nvPr>
            <p:ph type="dt" sz="half" idx="10"/>
          </p:nvPr>
        </p:nvSpPr>
        <p:spPr/>
        <p:txBody>
          <a:bodyPr/>
          <a:lstStyle/>
          <a:p>
            <a:fld id="{32E9A3DE-BA18-4C93-89AA-4FAA575599D8}" type="datetimeFigureOut">
              <a:rPr lang="zh-CN" altLang="en-US" smtClean="0"/>
              <a:t>2023/3/26</a:t>
            </a:fld>
            <a:endParaRPr lang="zh-CN" altLang="en-US"/>
          </a:p>
        </p:txBody>
      </p:sp>
      <p:sp>
        <p:nvSpPr>
          <p:cNvPr id="3" name="页脚占位符 2">
            <a:extLst>
              <a:ext uri="{FF2B5EF4-FFF2-40B4-BE49-F238E27FC236}">
                <a16:creationId xmlns:a16="http://schemas.microsoft.com/office/drawing/2014/main" id="{C2593FD8-E526-4B32-A481-DF5B877AFF0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558AECB9-28A9-C552-001E-FC3E53D194B8}"/>
              </a:ext>
            </a:extLst>
          </p:cNvPr>
          <p:cNvSpPr>
            <a:spLocks noGrp="1"/>
          </p:cNvSpPr>
          <p:nvPr>
            <p:ph type="sldNum" sz="quarter" idx="12"/>
          </p:nvPr>
        </p:nvSpPr>
        <p:spPr/>
        <p:txBody>
          <a:bodyPr/>
          <a:lstStyle/>
          <a:p>
            <a:fld id="{8E7FB88B-5561-4657-8EF4-6EC3E54410A8}" type="slidenum">
              <a:rPr lang="zh-CN" altLang="en-US" smtClean="0"/>
              <a:t>‹#›</a:t>
            </a:fld>
            <a:endParaRPr lang="zh-CN" altLang="en-US"/>
          </a:p>
        </p:txBody>
      </p:sp>
    </p:spTree>
    <p:extLst>
      <p:ext uri="{BB962C8B-B14F-4D97-AF65-F5344CB8AC3E}">
        <p14:creationId xmlns:p14="http://schemas.microsoft.com/office/powerpoint/2010/main" val="3753694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674CD3-671E-2051-6223-BEC9743D0AF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898E57B-9AD9-78BD-0DF8-B7A0B4E10B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717003AD-FD62-5759-4311-9A72374E8C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D5D0FC9-9D86-772F-C28D-1985BC01FDAC}"/>
              </a:ext>
            </a:extLst>
          </p:cNvPr>
          <p:cNvSpPr>
            <a:spLocks noGrp="1"/>
          </p:cNvSpPr>
          <p:nvPr>
            <p:ph type="dt" sz="half" idx="10"/>
          </p:nvPr>
        </p:nvSpPr>
        <p:spPr/>
        <p:txBody>
          <a:bodyPr/>
          <a:lstStyle/>
          <a:p>
            <a:fld id="{32E9A3DE-BA18-4C93-89AA-4FAA575599D8}" type="datetimeFigureOut">
              <a:rPr lang="zh-CN" altLang="en-US" smtClean="0"/>
              <a:t>2023/3/26</a:t>
            </a:fld>
            <a:endParaRPr lang="zh-CN" altLang="en-US"/>
          </a:p>
        </p:txBody>
      </p:sp>
      <p:sp>
        <p:nvSpPr>
          <p:cNvPr id="6" name="页脚占位符 5">
            <a:extLst>
              <a:ext uri="{FF2B5EF4-FFF2-40B4-BE49-F238E27FC236}">
                <a16:creationId xmlns:a16="http://schemas.microsoft.com/office/drawing/2014/main" id="{AE46308E-ACA2-F87C-E773-B992CF8A5B2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9C9C919-41CF-8D01-BD9D-C8EAE2305670}"/>
              </a:ext>
            </a:extLst>
          </p:cNvPr>
          <p:cNvSpPr>
            <a:spLocks noGrp="1"/>
          </p:cNvSpPr>
          <p:nvPr>
            <p:ph type="sldNum" sz="quarter" idx="12"/>
          </p:nvPr>
        </p:nvSpPr>
        <p:spPr/>
        <p:txBody>
          <a:bodyPr/>
          <a:lstStyle/>
          <a:p>
            <a:fld id="{8E7FB88B-5561-4657-8EF4-6EC3E54410A8}" type="slidenum">
              <a:rPr lang="zh-CN" altLang="en-US" smtClean="0"/>
              <a:t>‹#›</a:t>
            </a:fld>
            <a:endParaRPr lang="zh-CN" altLang="en-US"/>
          </a:p>
        </p:txBody>
      </p:sp>
    </p:spTree>
    <p:extLst>
      <p:ext uri="{BB962C8B-B14F-4D97-AF65-F5344CB8AC3E}">
        <p14:creationId xmlns:p14="http://schemas.microsoft.com/office/powerpoint/2010/main" val="3029444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BF31DA-AB7E-960B-306C-070254C178C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B8AD77C-0F82-32BB-1144-E0FFA86B09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5C70EB39-9DE2-4772-7EC7-801CB16B1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507A35C-4522-2640-0A22-A1CC38FED3A5}"/>
              </a:ext>
            </a:extLst>
          </p:cNvPr>
          <p:cNvSpPr>
            <a:spLocks noGrp="1"/>
          </p:cNvSpPr>
          <p:nvPr>
            <p:ph type="dt" sz="half" idx="10"/>
          </p:nvPr>
        </p:nvSpPr>
        <p:spPr/>
        <p:txBody>
          <a:bodyPr/>
          <a:lstStyle/>
          <a:p>
            <a:fld id="{32E9A3DE-BA18-4C93-89AA-4FAA575599D8}" type="datetimeFigureOut">
              <a:rPr lang="zh-CN" altLang="en-US" smtClean="0"/>
              <a:t>2023/3/26</a:t>
            </a:fld>
            <a:endParaRPr lang="zh-CN" altLang="en-US"/>
          </a:p>
        </p:txBody>
      </p:sp>
      <p:sp>
        <p:nvSpPr>
          <p:cNvPr id="6" name="页脚占位符 5">
            <a:extLst>
              <a:ext uri="{FF2B5EF4-FFF2-40B4-BE49-F238E27FC236}">
                <a16:creationId xmlns:a16="http://schemas.microsoft.com/office/drawing/2014/main" id="{E9F13B54-5C72-35A4-2686-AA4448D34D2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FEA73B0-C625-1611-73D3-802E62B302B3}"/>
              </a:ext>
            </a:extLst>
          </p:cNvPr>
          <p:cNvSpPr>
            <a:spLocks noGrp="1"/>
          </p:cNvSpPr>
          <p:nvPr>
            <p:ph type="sldNum" sz="quarter" idx="12"/>
          </p:nvPr>
        </p:nvSpPr>
        <p:spPr/>
        <p:txBody>
          <a:bodyPr/>
          <a:lstStyle/>
          <a:p>
            <a:fld id="{8E7FB88B-5561-4657-8EF4-6EC3E54410A8}" type="slidenum">
              <a:rPr lang="zh-CN" altLang="en-US" smtClean="0"/>
              <a:t>‹#›</a:t>
            </a:fld>
            <a:endParaRPr lang="zh-CN" altLang="en-US"/>
          </a:p>
        </p:txBody>
      </p:sp>
    </p:spTree>
    <p:extLst>
      <p:ext uri="{BB962C8B-B14F-4D97-AF65-F5344CB8AC3E}">
        <p14:creationId xmlns:p14="http://schemas.microsoft.com/office/powerpoint/2010/main" val="196678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4359004-A148-6624-3FE1-EB6F58BC46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8AE8899-F10F-38A1-ADF0-DD8FB7336B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44438CD-1017-9746-780F-F913FE865B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9A3DE-BA18-4C93-89AA-4FAA575599D8}" type="datetimeFigureOut">
              <a:rPr lang="zh-CN" altLang="en-US" smtClean="0"/>
              <a:t>2023/3/26</a:t>
            </a:fld>
            <a:endParaRPr lang="zh-CN" altLang="en-US"/>
          </a:p>
        </p:txBody>
      </p:sp>
      <p:sp>
        <p:nvSpPr>
          <p:cNvPr id="5" name="页脚占位符 4">
            <a:extLst>
              <a:ext uri="{FF2B5EF4-FFF2-40B4-BE49-F238E27FC236}">
                <a16:creationId xmlns:a16="http://schemas.microsoft.com/office/drawing/2014/main" id="{408C3992-6624-1466-8F61-5A930270A7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A20098BD-88CD-54E4-E539-E27BEC1EE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FB88B-5561-4657-8EF4-6EC3E54410A8}" type="slidenum">
              <a:rPr lang="zh-CN" altLang="en-US" smtClean="0"/>
              <a:t>‹#›</a:t>
            </a:fld>
            <a:endParaRPr lang="zh-CN" altLang="en-US"/>
          </a:p>
        </p:txBody>
      </p:sp>
    </p:spTree>
    <p:extLst>
      <p:ext uri="{BB962C8B-B14F-4D97-AF65-F5344CB8AC3E}">
        <p14:creationId xmlns:p14="http://schemas.microsoft.com/office/powerpoint/2010/main" val="227130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0577BC-4DBC-D956-A521-7456AAD2437D}"/>
              </a:ext>
            </a:extLst>
          </p:cNvPr>
          <p:cNvSpPr>
            <a:spLocks noGrp="1"/>
          </p:cNvSpPr>
          <p:nvPr>
            <p:ph type="ctrTitle"/>
          </p:nvPr>
        </p:nvSpPr>
        <p:spPr>
          <a:xfrm>
            <a:off x="0" y="753035"/>
            <a:ext cx="12192000" cy="2936838"/>
          </a:xfrm>
        </p:spPr>
        <p:txBody>
          <a:bodyPr>
            <a:normAutofit/>
          </a:bodyPr>
          <a:lstStyle/>
          <a:p>
            <a:r>
              <a:rPr lang="en-US" altLang="zh-CN" dirty="0"/>
              <a:t>Creative labor in micro-economics </a:t>
            </a:r>
            <a:br>
              <a:rPr lang="en-US" altLang="zh-CN" dirty="0"/>
            </a:br>
            <a:r>
              <a:rPr lang="en-US" altLang="zh-CN" dirty="0"/>
              <a:t>vs technologic progress in macro-economics</a:t>
            </a:r>
            <a:endParaRPr lang="zh-CN" altLang="en-US" dirty="0"/>
          </a:p>
        </p:txBody>
      </p:sp>
      <p:sp>
        <p:nvSpPr>
          <p:cNvPr id="3" name="副标题 2">
            <a:extLst>
              <a:ext uri="{FF2B5EF4-FFF2-40B4-BE49-F238E27FC236}">
                <a16:creationId xmlns:a16="http://schemas.microsoft.com/office/drawing/2014/main" id="{5BD58420-7792-AF48-D51B-23EDB01B5AC3}"/>
              </a:ext>
            </a:extLst>
          </p:cNvPr>
          <p:cNvSpPr>
            <a:spLocks noGrp="1"/>
          </p:cNvSpPr>
          <p:nvPr>
            <p:ph type="subTitle" idx="1"/>
          </p:nvPr>
        </p:nvSpPr>
        <p:spPr>
          <a:xfrm>
            <a:off x="1524000" y="4260028"/>
            <a:ext cx="9144000" cy="731520"/>
          </a:xfrm>
        </p:spPr>
        <p:txBody>
          <a:bodyPr>
            <a:normAutofit/>
          </a:bodyPr>
          <a:lstStyle/>
          <a:p>
            <a:r>
              <a:rPr lang="en-US" altLang="zh-CN" sz="3200" dirty="0"/>
              <a:t>LIU Cheng, Shanghai Normal University</a:t>
            </a:r>
            <a:endParaRPr lang="zh-CN" altLang="en-US" sz="3200" dirty="0"/>
          </a:p>
        </p:txBody>
      </p:sp>
    </p:spTree>
    <p:extLst>
      <p:ext uri="{BB962C8B-B14F-4D97-AF65-F5344CB8AC3E}">
        <p14:creationId xmlns:p14="http://schemas.microsoft.com/office/powerpoint/2010/main" val="289988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29A83A-ADCD-5086-C47F-A6453CB6D9CF}"/>
              </a:ext>
            </a:extLst>
          </p:cNvPr>
          <p:cNvSpPr>
            <a:spLocks noGrp="1"/>
          </p:cNvSpPr>
          <p:nvPr>
            <p:ph type="title"/>
          </p:nvPr>
        </p:nvSpPr>
        <p:spPr>
          <a:xfrm>
            <a:off x="0" y="1"/>
            <a:ext cx="12192000" cy="1140310"/>
          </a:xfrm>
        </p:spPr>
        <p:txBody>
          <a:bodyPr/>
          <a:lstStyle/>
          <a:p>
            <a:r>
              <a:rPr lang="en-US" altLang="zh-CN" dirty="0"/>
              <a:t>I. Introduction</a:t>
            </a:r>
            <a:endParaRPr lang="zh-CN" altLang="en-US" dirty="0"/>
          </a:p>
        </p:txBody>
      </p:sp>
      <p:sp>
        <p:nvSpPr>
          <p:cNvPr id="3" name="内容占位符 2">
            <a:extLst>
              <a:ext uri="{FF2B5EF4-FFF2-40B4-BE49-F238E27FC236}">
                <a16:creationId xmlns:a16="http://schemas.microsoft.com/office/drawing/2014/main" id="{61D44928-E68B-6A08-206C-D2CC0DB7893E}"/>
              </a:ext>
            </a:extLst>
          </p:cNvPr>
          <p:cNvSpPr>
            <a:spLocks noGrp="1"/>
          </p:cNvSpPr>
          <p:nvPr>
            <p:ph idx="1"/>
          </p:nvPr>
        </p:nvSpPr>
        <p:spPr>
          <a:xfrm>
            <a:off x="-1" y="1140311"/>
            <a:ext cx="12191999" cy="5717688"/>
          </a:xfrm>
        </p:spPr>
        <p:txBody>
          <a:bodyPr/>
          <a:lstStyle/>
          <a:p>
            <a:r>
              <a:rPr lang="en-US" altLang="zh-CN" dirty="0"/>
              <a:t>The current </a:t>
            </a:r>
            <a:r>
              <a:rPr lang="en-US" altLang="zh-CN" b="1" dirty="0"/>
              <a:t>macro-economic theories are out of line with micro-economic theories</a:t>
            </a:r>
            <a:r>
              <a:rPr lang="en-US" altLang="zh-CN" dirty="0"/>
              <a:t>. Mainstream economics recognizes the role of creative labor in the form of technological progress in macro-economics, but denies it in micro-economics. </a:t>
            </a:r>
          </a:p>
          <a:p>
            <a:endParaRPr lang="en-US" altLang="zh-CN" dirty="0"/>
          </a:p>
          <a:p>
            <a:r>
              <a:rPr lang="en-US" altLang="zh-CN" dirty="0"/>
              <a:t>So we should </a:t>
            </a:r>
            <a:r>
              <a:rPr lang="en-US" altLang="zh-CN" b="1" dirty="0"/>
              <a:t>review the history of economic theories </a:t>
            </a:r>
            <a:r>
              <a:rPr lang="en-US" altLang="zh-CN" dirty="0"/>
              <a:t>to trace back to the common ground of different theories, i.e., the commonness of the labor theory of value. Besides, such </a:t>
            </a:r>
            <a:r>
              <a:rPr lang="en-US" altLang="zh-CN" b="1" dirty="0"/>
              <a:t>new classification of labor as creative labor and repeating labor</a:t>
            </a:r>
            <a:r>
              <a:rPr lang="en-US" altLang="zh-CN" dirty="0"/>
              <a:t> rather than simple labor and complicated labor or physical labor and mental labor is also needed.</a:t>
            </a:r>
            <a:endParaRPr lang="zh-CN" altLang="en-US" dirty="0"/>
          </a:p>
        </p:txBody>
      </p:sp>
    </p:spTree>
    <p:extLst>
      <p:ext uri="{BB962C8B-B14F-4D97-AF65-F5344CB8AC3E}">
        <p14:creationId xmlns:p14="http://schemas.microsoft.com/office/powerpoint/2010/main" val="98386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29A83A-ADCD-5086-C47F-A6453CB6D9CF}"/>
              </a:ext>
            </a:extLst>
          </p:cNvPr>
          <p:cNvSpPr>
            <a:spLocks noGrp="1"/>
          </p:cNvSpPr>
          <p:nvPr>
            <p:ph type="title"/>
          </p:nvPr>
        </p:nvSpPr>
        <p:spPr>
          <a:xfrm>
            <a:off x="0" y="2"/>
            <a:ext cx="12192000" cy="834500"/>
          </a:xfrm>
        </p:spPr>
        <p:txBody>
          <a:bodyPr/>
          <a:lstStyle/>
          <a:p>
            <a:r>
              <a:rPr lang="en-US" altLang="zh-CN" dirty="0"/>
              <a:t>II. History Review</a:t>
            </a:r>
            <a:endParaRPr lang="zh-CN" altLang="en-US" dirty="0"/>
          </a:p>
        </p:txBody>
      </p:sp>
      <p:sp>
        <p:nvSpPr>
          <p:cNvPr id="3" name="内容占位符 2">
            <a:extLst>
              <a:ext uri="{FF2B5EF4-FFF2-40B4-BE49-F238E27FC236}">
                <a16:creationId xmlns:a16="http://schemas.microsoft.com/office/drawing/2014/main" id="{61D44928-E68B-6A08-206C-D2CC0DB7893E}"/>
              </a:ext>
            </a:extLst>
          </p:cNvPr>
          <p:cNvSpPr>
            <a:spLocks noGrp="1"/>
          </p:cNvSpPr>
          <p:nvPr>
            <p:ph idx="1"/>
          </p:nvPr>
        </p:nvSpPr>
        <p:spPr>
          <a:xfrm>
            <a:off x="-1" y="914400"/>
            <a:ext cx="12191999" cy="5943599"/>
          </a:xfrm>
        </p:spPr>
        <p:txBody>
          <a:bodyPr>
            <a:normAutofit fontScale="62500" lnSpcReduction="20000"/>
          </a:bodyPr>
          <a:lstStyle/>
          <a:p>
            <a:r>
              <a:rPr lang="en-US" altLang="zh-CN" dirty="0"/>
              <a:t>    To summarize the theories of William Petty, Adam Smith &amp; Karl Marx, etc., it’s easy to find that </a:t>
            </a:r>
            <a:r>
              <a:rPr lang="en-US" altLang="zh-CN" b="1" dirty="0"/>
              <a:t>wealth (value) </a:t>
            </a:r>
            <a:r>
              <a:rPr lang="en-US" altLang="zh-CN" dirty="0"/>
              <a:t>is the result of the combination of labor and natural resources. </a:t>
            </a:r>
          </a:p>
          <a:p>
            <a:r>
              <a:rPr lang="en-US" altLang="zh-CN" dirty="0"/>
              <a:t>    To review the history of economic growth, it's also easy to find that </a:t>
            </a:r>
            <a:r>
              <a:rPr lang="en-US" altLang="zh-CN" b="1" dirty="0"/>
              <a:t>the results of creative labor</a:t>
            </a:r>
            <a:r>
              <a:rPr lang="en-US" altLang="zh-CN" dirty="0"/>
              <a:t>, including </a:t>
            </a:r>
            <a:r>
              <a:rPr lang="en-US" altLang="zh-CN" b="1" dirty="0"/>
              <a:t>social division of labor</a:t>
            </a:r>
            <a:r>
              <a:rPr lang="en-US" altLang="zh-CN" dirty="0"/>
              <a:t> (The independence of animal husbandry &amp; fishery can utilize natural resources better, specialized division of labor</a:t>
            </a:r>
            <a:r>
              <a:rPr lang="en-US" altLang="zh-CN" b="1" dirty="0"/>
              <a:t> </a:t>
            </a:r>
            <a:r>
              <a:rPr lang="en-US" altLang="zh-CN" dirty="0"/>
              <a:t>&amp; independence of commerce can utilize human resource better) , </a:t>
            </a:r>
            <a:r>
              <a:rPr lang="en-US" altLang="zh-CN" b="1" dirty="0"/>
              <a:t>management innovation </a:t>
            </a:r>
            <a:r>
              <a:rPr lang="en-US" altLang="zh-CN" dirty="0"/>
              <a:t>(Three shifts can fully utilize the machines), and </a:t>
            </a:r>
            <a:r>
              <a:rPr lang="en-US" altLang="zh-CN" b="1" dirty="0"/>
              <a:t>technological progress </a:t>
            </a:r>
            <a:r>
              <a:rPr lang="en-US" altLang="zh-CN" dirty="0"/>
              <a:t>(Technological progress can improve productivity), is the only source of the rate of surplus value-Smith has already found that specialized division of labor could improve productivity, and nearly all economists including Marx recognize that technological progress contributes to economic growth.  </a:t>
            </a:r>
          </a:p>
          <a:p>
            <a:r>
              <a:rPr lang="en-US" altLang="zh-CN" dirty="0"/>
              <a:t>    To conclude, </a:t>
            </a:r>
            <a:r>
              <a:rPr lang="en-US" altLang="zh-CN" b="1" dirty="0"/>
              <a:t>creative labor is the only source of the rate of surplus value </a:t>
            </a:r>
            <a:r>
              <a:rPr lang="en-US" altLang="zh-CN" dirty="0"/>
              <a:t>in micro-economics, and technological progress is a form of creative labor in macro-economics.</a:t>
            </a:r>
          </a:p>
          <a:p>
            <a:endParaRPr lang="en-US" altLang="zh-CN" dirty="0"/>
          </a:p>
          <a:p>
            <a:r>
              <a:rPr lang="en-US" altLang="zh-CN" dirty="0"/>
              <a:t>1. Wealth (value) is the result of the combination of labor (live labor &amp; materialized labor) and natural resources </a:t>
            </a:r>
          </a:p>
          <a:p>
            <a:endParaRPr lang="en-US" altLang="zh-CN" dirty="0"/>
          </a:p>
          <a:p>
            <a:r>
              <a:rPr lang="en-US" altLang="zh-CN" dirty="0"/>
              <a:t>2. The results of creative labor is the only source of the rate of surplus value</a:t>
            </a:r>
          </a:p>
          <a:p>
            <a:r>
              <a:rPr lang="en-US" altLang="zh-CN" dirty="0"/>
              <a:t>--My paper “A Study on Laws of Economic Growth and Its Distribution”(2003).</a:t>
            </a:r>
          </a:p>
          <a:p>
            <a:endParaRPr lang="en-US" altLang="zh-CN" dirty="0"/>
          </a:p>
          <a:p>
            <a:r>
              <a:rPr lang="en-US" altLang="zh-CN" dirty="0"/>
              <a:t>3. All forms of creative labor contribute to economic growth</a:t>
            </a:r>
          </a:p>
          <a:p>
            <a:r>
              <a:rPr lang="en-US" altLang="zh-CN" dirty="0"/>
              <a:t>--Creative Labor 1: Engineering Innovation ( technological progress)-</a:t>
            </a:r>
            <a:r>
              <a:rPr lang="en-US" altLang="zh-CN" b="1" dirty="0"/>
              <a:t>New technology</a:t>
            </a:r>
            <a:endParaRPr lang="en-US" altLang="zh-CN" dirty="0"/>
          </a:p>
          <a:p>
            <a:r>
              <a:rPr lang="en-US" altLang="zh-CN" dirty="0"/>
              <a:t>--Creative Labor 2: Management Innovation- </a:t>
            </a:r>
            <a:r>
              <a:rPr lang="en-US" altLang="zh-CN" b="1" dirty="0"/>
              <a:t>New methods </a:t>
            </a:r>
            <a:r>
              <a:rPr lang="en-US" altLang="zh-CN" dirty="0"/>
              <a:t>to utilize natural resource (social division of labor), human resource (specialized division of labor) &amp; other resources (three shifts, etc.)</a:t>
            </a:r>
          </a:p>
          <a:p>
            <a:r>
              <a:rPr lang="en-US" altLang="zh-CN" dirty="0"/>
              <a:t>--Creative Labor 3: Institutional Innovation-</a:t>
            </a:r>
            <a:r>
              <a:rPr lang="en-US" altLang="zh-CN" b="1" dirty="0"/>
              <a:t> New institutions </a:t>
            </a:r>
            <a:r>
              <a:rPr lang="en-US" altLang="zh-CN" dirty="0"/>
              <a:t>to liberate human creativity &amp; favor Innovation spreading</a:t>
            </a:r>
          </a:p>
        </p:txBody>
      </p:sp>
    </p:spTree>
    <p:extLst>
      <p:ext uri="{BB962C8B-B14F-4D97-AF65-F5344CB8AC3E}">
        <p14:creationId xmlns:p14="http://schemas.microsoft.com/office/powerpoint/2010/main" val="4025498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29A83A-ADCD-5086-C47F-A6453CB6D9CF}"/>
              </a:ext>
            </a:extLst>
          </p:cNvPr>
          <p:cNvSpPr>
            <a:spLocks noGrp="1"/>
          </p:cNvSpPr>
          <p:nvPr>
            <p:ph type="title"/>
          </p:nvPr>
        </p:nvSpPr>
        <p:spPr>
          <a:xfrm>
            <a:off x="0" y="1"/>
            <a:ext cx="12192000" cy="745723"/>
          </a:xfrm>
        </p:spPr>
        <p:txBody>
          <a:bodyPr/>
          <a:lstStyle/>
          <a:p>
            <a:r>
              <a:rPr lang="en-US" altLang="zh-CN" dirty="0"/>
              <a:t>III. Micro-economic Analysis</a:t>
            </a:r>
            <a:endParaRPr lang="zh-CN" altLang="en-US" dirty="0"/>
          </a:p>
        </p:txBody>
      </p:sp>
      <p:sp>
        <p:nvSpPr>
          <p:cNvPr id="3" name="内容占位符 2">
            <a:extLst>
              <a:ext uri="{FF2B5EF4-FFF2-40B4-BE49-F238E27FC236}">
                <a16:creationId xmlns:a16="http://schemas.microsoft.com/office/drawing/2014/main" id="{61D44928-E68B-6A08-206C-D2CC0DB7893E}"/>
              </a:ext>
            </a:extLst>
          </p:cNvPr>
          <p:cNvSpPr>
            <a:spLocks noGrp="1"/>
          </p:cNvSpPr>
          <p:nvPr>
            <p:ph idx="1"/>
          </p:nvPr>
        </p:nvSpPr>
        <p:spPr>
          <a:xfrm>
            <a:off x="-1" y="745724"/>
            <a:ext cx="12191999" cy="6112275"/>
          </a:xfrm>
        </p:spPr>
        <p:txBody>
          <a:bodyPr>
            <a:normAutofit fontScale="92500" lnSpcReduction="20000"/>
          </a:bodyPr>
          <a:lstStyle/>
          <a:p>
            <a:pPr marL="0" indent="0">
              <a:buNone/>
            </a:pPr>
            <a:r>
              <a:rPr lang="en-US" altLang="zh-CN" dirty="0"/>
              <a:t>  1. Labor theory of value 1: we might as well call it “Division theory of value”</a:t>
            </a:r>
          </a:p>
          <a:p>
            <a:r>
              <a:rPr lang="en-US" altLang="zh-CN" dirty="0"/>
              <a:t>Adam Smith-Specialized </a:t>
            </a:r>
            <a:r>
              <a:rPr lang="en-US" altLang="zh-CN" b="1" dirty="0"/>
              <a:t>division of labor </a:t>
            </a:r>
            <a:r>
              <a:rPr lang="en-US" altLang="zh-CN" dirty="0"/>
              <a:t>can improve productivity- Specialized division of labor is </a:t>
            </a:r>
            <a:r>
              <a:rPr lang="en-US" altLang="zh-CN" b="1" dirty="0"/>
              <a:t>the result of creative labor. </a:t>
            </a:r>
            <a:r>
              <a:rPr lang="en-US" altLang="zh-CN" dirty="0"/>
              <a:t>Other kinds of creative labor are neglected,</a:t>
            </a:r>
            <a:r>
              <a:rPr lang="en-US" altLang="zh-CN" b="1" dirty="0"/>
              <a:t> including technological innovation.</a:t>
            </a:r>
            <a:endParaRPr lang="en-US" altLang="zh-CN" dirty="0"/>
          </a:p>
          <a:p>
            <a:endParaRPr lang="en-US" altLang="zh-CN" dirty="0"/>
          </a:p>
          <a:p>
            <a:r>
              <a:rPr lang="en-US" altLang="zh-CN" dirty="0"/>
              <a:t>2. Labor theory of value 2: we might as well call it “Repeating labor theory of value”</a:t>
            </a:r>
          </a:p>
          <a:p>
            <a:r>
              <a:rPr lang="en-US" altLang="zh-CN" dirty="0"/>
              <a:t>Karl Marks-Materialized labor can only transfer value rather than create it; only </a:t>
            </a:r>
            <a:r>
              <a:rPr lang="en-US" altLang="zh-CN" b="1" dirty="0"/>
              <a:t>live labor </a:t>
            </a:r>
            <a:r>
              <a:rPr lang="en-US" altLang="zh-CN" dirty="0"/>
              <a:t>can create surplus value-that’s the </a:t>
            </a:r>
            <a:r>
              <a:rPr lang="en-US" altLang="zh-CN" b="1" dirty="0"/>
              <a:t>employees’ repeating labor-it has nothing to do with creative labor</a:t>
            </a:r>
            <a:r>
              <a:rPr lang="en-US" altLang="zh-CN" dirty="0"/>
              <a:t>.</a:t>
            </a:r>
          </a:p>
          <a:p>
            <a:endParaRPr lang="en-US" altLang="zh-CN" dirty="0"/>
          </a:p>
          <a:p>
            <a:r>
              <a:rPr lang="en-US" altLang="zh-CN" dirty="0"/>
              <a:t>3. Marginal utility theory: we might as well call it “Marginal utility theory of value”</a:t>
            </a:r>
          </a:p>
          <a:p>
            <a:r>
              <a:rPr lang="en-US" altLang="zh-CN" dirty="0"/>
              <a:t>William Jevons, Carl </a:t>
            </a:r>
            <a:r>
              <a:rPr lang="en-US" altLang="zh-CN" dirty="0" err="1"/>
              <a:t>Menger</a:t>
            </a:r>
            <a:r>
              <a:rPr lang="en-US" altLang="zh-CN" dirty="0"/>
              <a:t> &amp; Leon Walras-Value equals to marginal utility-it’s subjective,  diminishing and based on scarcity</a:t>
            </a:r>
            <a:r>
              <a:rPr lang="en-US" altLang="zh-CN" b="1" dirty="0"/>
              <a:t> -it has nothing to do with creative labor</a:t>
            </a:r>
            <a:r>
              <a:rPr lang="en-US" altLang="zh-CN" dirty="0"/>
              <a:t>.</a:t>
            </a:r>
          </a:p>
          <a:p>
            <a:endParaRPr lang="en-US" altLang="zh-CN" dirty="0"/>
          </a:p>
          <a:p>
            <a:r>
              <a:rPr lang="en-US" altLang="zh-CN" b="1" i="1" dirty="0"/>
              <a:t>All theories neglect the role of technological progress in economic growth.</a:t>
            </a:r>
          </a:p>
        </p:txBody>
      </p:sp>
    </p:spTree>
    <p:extLst>
      <p:ext uri="{BB962C8B-B14F-4D97-AF65-F5344CB8AC3E}">
        <p14:creationId xmlns:p14="http://schemas.microsoft.com/office/powerpoint/2010/main" val="1353126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29A83A-ADCD-5086-C47F-A6453CB6D9CF}"/>
              </a:ext>
            </a:extLst>
          </p:cNvPr>
          <p:cNvSpPr>
            <a:spLocks noGrp="1"/>
          </p:cNvSpPr>
          <p:nvPr>
            <p:ph type="title"/>
          </p:nvPr>
        </p:nvSpPr>
        <p:spPr>
          <a:xfrm>
            <a:off x="0" y="1"/>
            <a:ext cx="12192000" cy="1140310"/>
          </a:xfrm>
        </p:spPr>
        <p:txBody>
          <a:bodyPr/>
          <a:lstStyle/>
          <a:p>
            <a:r>
              <a:rPr lang="en-US" altLang="zh-CN" dirty="0"/>
              <a:t>IV. Macro-economic Analysis</a:t>
            </a:r>
            <a:endParaRPr lang="zh-CN" altLang="en-US" dirty="0"/>
          </a:p>
        </p:txBody>
      </p:sp>
      <p:sp>
        <p:nvSpPr>
          <p:cNvPr id="3" name="内容占位符 2">
            <a:extLst>
              <a:ext uri="{FF2B5EF4-FFF2-40B4-BE49-F238E27FC236}">
                <a16:creationId xmlns:a16="http://schemas.microsoft.com/office/drawing/2014/main" id="{61D44928-E68B-6A08-206C-D2CC0DB7893E}"/>
              </a:ext>
            </a:extLst>
          </p:cNvPr>
          <p:cNvSpPr>
            <a:spLocks noGrp="1"/>
          </p:cNvSpPr>
          <p:nvPr>
            <p:ph idx="1"/>
          </p:nvPr>
        </p:nvSpPr>
        <p:spPr>
          <a:xfrm>
            <a:off x="-1" y="1140311"/>
            <a:ext cx="12191999" cy="5717688"/>
          </a:xfrm>
        </p:spPr>
        <p:txBody>
          <a:bodyPr>
            <a:normAutofit fontScale="77500" lnSpcReduction="20000"/>
          </a:bodyPr>
          <a:lstStyle/>
          <a:p>
            <a:r>
              <a:rPr lang="en-US" altLang="zh-CN" dirty="0"/>
              <a:t>1. Fallacy of economic growth formula</a:t>
            </a:r>
          </a:p>
          <a:p>
            <a:r>
              <a:rPr lang="es-ES" altLang="zh-CN" dirty="0"/>
              <a:t>Y=F(K</a:t>
            </a:r>
            <a:r>
              <a:rPr lang="zh-CN" altLang="es-ES" dirty="0"/>
              <a:t>、</a:t>
            </a:r>
            <a:r>
              <a:rPr lang="es-ES" altLang="zh-CN" dirty="0"/>
              <a:t>L</a:t>
            </a:r>
            <a:r>
              <a:rPr lang="zh-CN" altLang="es-ES" dirty="0"/>
              <a:t>、</a:t>
            </a:r>
            <a:r>
              <a:rPr lang="es-ES" altLang="zh-CN" dirty="0"/>
              <a:t>A</a:t>
            </a:r>
            <a:r>
              <a:rPr lang="zh-CN" altLang="es-ES" dirty="0"/>
              <a:t>、</a:t>
            </a:r>
            <a:r>
              <a:rPr lang="es-ES" altLang="zh-CN" dirty="0"/>
              <a:t>R)</a:t>
            </a:r>
          </a:p>
          <a:p>
            <a:r>
              <a:rPr lang="en-US" altLang="zh-CN" dirty="0"/>
              <a:t>    capital, labor, </a:t>
            </a:r>
            <a:r>
              <a:rPr lang="en-US" altLang="zh-CN" b="1" dirty="0"/>
              <a:t>technology</a:t>
            </a:r>
            <a:r>
              <a:rPr lang="en-US" altLang="zh-CN" dirty="0"/>
              <a:t> &amp; natural resources are not mutual independent</a:t>
            </a:r>
          </a:p>
          <a:p>
            <a:endParaRPr lang="en-US" altLang="zh-CN" dirty="0"/>
          </a:p>
          <a:p>
            <a:r>
              <a:rPr lang="en-US" altLang="zh-CN" dirty="0"/>
              <a:t>2. Business circle theories (Based on Economic Statistics)</a:t>
            </a:r>
          </a:p>
          <a:p>
            <a:r>
              <a:rPr lang="en-US" altLang="zh-CN" dirty="0"/>
              <a:t>Kondratieff wave theory (54 years): </a:t>
            </a:r>
            <a:r>
              <a:rPr lang="en-US" altLang="zh-CN" b="1" dirty="0"/>
              <a:t>new technology </a:t>
            </a:r>
            <a:r>
              <a:rPr lang="en-US" altLang="zh-CN" dirty="0"/>
              <a:t>(economic growth)-chaos-recession</a:t>
            </a:r>
          </a:p>
          <a:p>
            <a:endParaRPr lang="en-US" altLang="zh-CN" dirty="0"/>
          </a:p>
          <a:p>
            <a:r>
              <a:rPr lang="en-US" altLang="zh-CN" dirty="0"/>
              <a:t>Juglar Cycles theory (10 years): relate to </a:t>
            </a:r>
            <a:r>
              <a:rPr lang="en-US" altLang="zh-CN" b="1" dirty="0"/>
              <a:t>patents</a:t>
            </a:r>
            <a:r>
              <a:rPr lang="en-US" altLang="zh-CN" dirty="0"/>
              <a:t>, etc.</a:t>
            </a:r>
          </a:p>
          <a:p>
            <a:endParaRPr lang="en-US" altLang="zh-CN" dirty="0"/>
          </a:p>
          <a:p>
            <a:r>
              <a:rPr lang="en-US" altLang="zh-CN" dirty="0" err="1"/>
              <a:t>Kitchin</a:t>
            </a:r>
            <a:r>
              <a:rPr lang="en-US" altLang="zh-CN" dirty="0"/>
              <a:t> Cycles theory(3.3 years): other causes without technological progress</a:t>
            </a:r>
          </a:p>
          <a:p>
            <a:endParaRPr lang="en-US" altLang="zh-CN" dirty="0"/>
          </a:p>
          <a:p>
            <a:r>
              <a:rPr lang="en-US" altLang="zh-CN" dirty="0"/>
              <a:t>3. Innovation theory (Joseph Schumpeter)</a:t>
            </a:r>
          </a:p>
          <a:p>
            <a:r>
              <a:rPr lang="en-US" altLang="zh-CN" dirty="0"/>
              <a:t>    3 </a:t>
            </a:r>
            <a:r>
              <a:rPr lang="en-US" altLang="zh-CN" dirty="0" err="1"/>
              <a:t>Kitchin</a:t>
            </a:r>
            <a:r>
              <a:rPr lang="en-US" altLang="zh-CN" dirty="0"/>
              <a:t> Cycles constitute 1 Juglar Cycle, and 6 Juglar Cycles constitute 1 Kondratieff  Cycle</a:t>
            </a:r>
            <a:r>
              <a:rPr lang="en-US" altLang="zh-CN" b="1" dirty="0"/>
              <a:t>-all Cycles relate to innovation</a:t>
            </a:r>
            <a:r>
              <a:rPr lang="en-US" altLang="zh-CN" dirty="0"/>
              <a:t>.</a:t>
            </a:r>
          </a:p>
          <a:p>
            <a:endParaRPr lang="en-US" altLang="zh-CN" dirty="0"/>
          </a:p>
          <a:p>
            <a:r>
              <a:rPr lang="en-US" altLang="zh-CN" b="1" i="1" u="sng" dirty="0"/>
              <a:t>All theories are based on Economic Statistics without micro-economic basis</a:t>
            </a:r>
            <a:r>
              <a:rPr lang="en-US" altLang="zh-CN" dirty="0"/>
              <a:t>.</a:t>
            </a:r>
            <a:endParaRPr lang="zh-CN" altLang="en-US" dirty="0"/>
          </a:p>
        </p:txBody>
      </p:sp>
    </p:spTree>
    <p:extLst>
      <p:ext uri="{BB962C8B-B14F-4D97-AF65-F5344CB8AC3E}">
        <p14:creationId xmlns:p14="http://schemas.microsoft.com/office/powerpoint/2010/main" val="2913650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29A83A-ADCD-5086-C47F-A6453CB6D9CF}"/>
              </a:ext>
            </a:extLst>
          </p:cNvPr>
          <p:cNvSpPr>
            <a:spLocks noGrp="1"/>
          </p:cNvSpPr>
          <p:nvPr>
            <p:ph type="title"/>
          </p:nvPr>
        </p:nvSpPr>
        <p:spPr>
          <a:xfrm>
            <a:off x="0" y="1"/>
            <a:ext cx="12192000" cy="1140310"/>
          </a:xfrm>
        </p:spPr>
        <p:txBody>
          <a:bodyPr/>
          <a:lstStyle/>
          <a:p>
            <a:r>
              <a:rPr lang="en-US" altLang="zh-CN" dirty="0"/>
              <a:t>V. Conclusion</a:t>
            </a:r>
            <a:endParaRPr lang="zh-CN" altLang="en-US" dirty="0"/>
          </a:p>
        </p:txBody>
      </p:sp>
      <p:sp>
        <p:nvSpPr>
          <p:cNvPr id="3" name="内容占位符 2">
            <a:extLst>
              <a:ext uri="{FF2B5EF4-FFF2-40B4-BE49-F238E27FC236}">
                <a16:creationId xmlns:a16="http://schemas.microsoft.com/office/drawing/2014/main" id="{61D44928-E68B-6A08-206C-D2CC0DB7893E}"/>
              </a:ext>
            </a:extLst>
          </p:cNvPr>
          <p:cNvSpPr>
            <a:spLocks noGrp="1"/>
          </p:cNvSpPr>
          <p:nvPr>
            <p:ph idx="1"/>
          </p:nvPr>
        </p:nvSpPr>
        <p:spPr>
          <a:xfrm>
            <a:off x="-1" y="1140311"/>
            <a:ext cx="12191999" cy="5717688"/>
          </a:xfrm>
        </p:spPr>
        <p:txBody>
          <a:bodyPr/>
          <a:lstStyle/>
          <a:p>
            <a:r>
              <a:rPr lang="en-US" altLang="zh-CN" dirty="0"/>
              <a:t>1. Potential economic growth rate mainly comes from </a:t>
            </a:r>
            <a:r>
              <a:rPr lang="en-US" altLang="zh-CN" b="1" dirty="0"/>
              <a:t>rate of surplus value</a:t>
            </a:r>
          </a:p>
          <a:p>
            <a:endParaRPr lang="en-US" altLang="zh-CN" dirty="0"/>
          </a:p>
          <a:p>
            <a:r>
              <a:rPr lang="en-US" altLang="zh-CN" dirty="0"/>
              <a:t>2. Rate of surplus value comes from creative labor, including </a:t>
            </a:r>
            <a:r>
              <a:rPr lang="en-US" altLang="zh-CN" b="1" dirty="0"/>
              <a:t>technological, management &amp; institutional innovation</a:t>
            </a:r>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3587909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29A83A-ADCD-5086-C47F-A6453CB6D9CF}"/>
              </a:ext>
            </a:extLst>
          </p:cNvPr>
          <p:cNvSpPr>
            <a:spLocks noGrp="1"/>
          </p:cNvSpPr>
          <p:nvPr>
            <p:ph type="title"/>
          </p:nvPr>
        </p:nvSpPr>
        <p:spPr>
          <a:xfrm>
            <a:off x="0" y="1"/>
            <a:ext cx="12192000" cy="1140310"/>
          </a:xfrm>
        </p:spPr>
        <p:txBody>
          <a:bodyPr/>
          <a:lstStyle/>
          <a:p>
            <a:r>
              <a:rPr lang="en-US" altLang="zh-CN" dirty="0"/>
              <a:t>VI. Discussion</a:t>
            </a:r>
            <a:endParaRPr lang="zh-CN" altLang="en-US" dirty="0"/>
          </a:p>
        </p:txBody>
      </p:sp>
      <p:sp>
        <p:nvSpPr>
          <p:cNvPr id="3" name="内容占位符 2">
            <a:extLst>
              <a:ext uri="{FF2B5EF4-FFF2-40B4-BE49-F238E27FC236}">
                <a16:creationId xmlns:a16="http://schemas.microsoft.com/office/drawing/2014/main" id="{61D44928-E68B-6A08-206C-D2CC0DB7893E}"/>
              </a:ext>
            </a:extLst>
          </p:cNvPr>
          <p:cNvSpPr>
            <a:spLocks noGrp="1"/>
          </p:cNvSpPr>
          <p:nvPr>
            <p:ph idx="1"/>
          </p:nvPr>
        </p:nvSpPr>
        <p:spPr>
          <a:xfrm>
            <a:off x="-1" y="1140311"/>
            <a:ext cx="12191999" cy="5717688"/>
          </a:xfrm>
        </p:spPr>
        <p:txBody>
          <a:bodyPr>
            <a:normAutofit fontScale="92500"/>
          </a:bodyPr>
          <a:lstStyle/>
          <a:p>
            <a:r>
              <a:rPr lang="en-US" altLang="zh-CN" dirty="0"/>
              <a:t>1. Fallacy of Neoclassical Economics</a:t>
            </a:r>
          </a:p>
          <a:p>
            <a:r>
              <a:rPr lang="en-US" altLang="zh-CN" b="1" dirty="0"/>
              <a:t>Scarcity</a:t>
            </a:r>
            <a:r>
              <a:rPr lang="en-US" altLang="zh-CN" dirty="0"/>
              <a:t> –hard to get-more labor –logic jump(exchange value-social attributes)</a:t>
            </a:r>
          </a:p>
          <a:p>
            <a:r>
              <a:rPr lang="en-US" altLang="zh-CN" b="1" dirty="0"/>
              <a:t>Utility</a:t>
            </a:r>
            <a:r>
              <a:rPr lang="en-US" altLang="zh-CN" dirty="0"/>
              <a:t> --Natural attributes rather than subjective sensation (use value)</a:t>
            </a:r>
          </a:p>
          <a:p>
            <a:endParaRPr lang="en-US" altLang="zh-CN" dirty="0"/>
          </a:p>
          <a:p>
            <a:r>
              <a:rPr lang="en-US" altLang="zh-CN" dirty="0"/>
              <a:t>2. Significance of </a:t>
            </a:r>
            <a:r>
              <a:rPr lang="en-US" altLang="zh-CN" b="1" dirty="0"/>
              <a:t>Creative Labor Theory of Value </a:t>
            </a:r>
            <a:r>
              <a:rPr lang="en-US" altLang="zh-CN" dirty="0"/>
              <a:t>for Labor Relations and Labor Law</a:t>
            </a:r>
          </a:p>
          <a:p>
            <a:r>
              <a:rPr lang="en-US" altLang="zh-CN" dirty="0"/>
              <a:t>     Considering that creative labor is the only source of the rate of surplus value and the main source of economic growth (The increase of resources has limited role in economic growth), economic growth should be distributed fairly among relevant parties, including employers and employees. As a result, labor policy is to ensure the fair distribution between employers and employees.</a:t>
            </a:r>
            <a:endParaRPr lang="en-US" altLang="zh-CN" strike="dblStrike" dirty="0">
              <a:solidFill>
                <a:srgbClr val="FF0000"/>
              </a:solidFill>
            </a:endParaRPr>
          </a:p>
          <a:p>
            <a:endParaRPr lang="en-US" altLang="zh-CN" dirty="0"/>
          </a:p>
          <a:p>
            <a:r>
              <a:rPr lang="en-US" altLang="zh-CN" dirty="0"/>
              <a:t>Thank you!</a:t>
            </a:r>
          </a:p>
          <a:p>
            <a:endParaRPr lang="zh-CN" altLang="en-US" dirty="0"/>
          </a:p>
        </p:txBody>
      </p:sp>
    </p:spTree>
    <p:extLst>
      <p:ext uri="{BB962C8B-B14F-4D97-AF65-F5344CB8AC3E}">
        <p14:creationId xmlns:p14="http://schemas.microsoft.com/office/powerpoint/2010/main" val="37128856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887</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等线</vt:lpstr>
      <vt:lpstr>等线 Light</vt:lpstr>
      <vt:lpstr>Arial</vt:lpstr>
      <vt:lpstr>Office 主题​​</vt:lpstr>
      <vt:lpstr>Creative labor in micro-economics  vs technologic progress in macro-economics</vt:lpstr>
      <vt:lpstr>I. Introduction</vt:lpstr>
      <vt:lpstr>II. History Review</vt:lpstr>
      <vt:lpstr>III. Micro-economic Analysis</vt:lpstr>
      <vt:lpstr>IV. Macro-economic Analysis</vt:lpstr>
      <vt:lpstr>V. Conclusion</vt:lpstr>
      <vt:lpstr>VI.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labor in micro-economics  vs technologic progress in macro-economics</dc:title>
  <dc:creator>刘 诚</dc:creator>
  <cp:lastModifiedBy>Jennifer Amadeo-Holl</cp:lastModifiedBy>
  <cp:revision>41</cp:revision>
  <dcterms:created xsi:type="dcterms:W3CDTF">2022-10-29T18:38:29Z</dcterms:created>
  <dcterms:modified xsi:type="dcterms:W3CDTF">2023-03-26T23:58:19Z</dcterms:modified>
</cp:coreProperties>
</file>