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3.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s/comment1.xml" ContentType="application/vnd.openxmlformats-officedocument.presentationml.comment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307" r:id="rId3"/>
    <p:sldId id="257" r:id="rId4"/>
    <p:sldId id="313" r:id="rId5"/>
    <p:sldId id="285" r:id="rId6"/>
    <p:sldId id="337" r:id="rId7"/>
    <p:sldId id="316" r:id="rId8"/>
    <p:sldId id="317" r:id="rId9"/>
    <p:sldId id="288" r:id="rId10"/>
    <p:sldId id="269" r:id="rId11"/>
    <p:sldId id="287" r:id="rId12"/>
    <p:sldId id="322" r:id="rId13"/>
    <p:sldId id="323" r:id="rId14"/>
    <p:sldId id="329" r:id="rId15"/>
    <p:sldId id="335" r:id="rId16"/>
    <p:sldId id="325" r:id="rId17"/>
    <p:sldId id="326" r:id="rId18"/>
    <p:sldId id="290" r:id="rId19"/>
    <p:sldId id="328" r:id="rId20"/>
    <p:sldId id="330" r:id="rId21"/>
    <p:sldId id="292" r:id="rId22"/>
    <p:sldId id="332" r:id="rId23"/>
    <p:sldId id="293" r:id="rId24"/>
    <p:sldId id="276" r:id="rId25"/>
    <p:sldId id="277" r:id="rId26"/>
    <p:sldId id="333" r:id="rId27"/>
    <p:sldId id="278" r:id="rId28"/>
    <p:sldId id="280" r:id="rId29"/>
    <p:sldId id="279" r:id="rId30"/>
    <p:sldId id="334" r:id="rId31"/>
    <p:sldId id="295" r:id="rId32"/>
    <p:sldId id="336" r:id="rId3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xiaoying" initials="x" lastIdx="1" clrIdx="0">
    <p:extLst>
      <p:ext uri="{19B8F6BF-5375-455C-9EA6-DF929625EA0E}">
        <p15:presenceInfo xmlns:p15="http://schemas.microsoft.com/office/powerpoint/2012/main" userId="xiaoyi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0" autoAdjust="0"/>
    <p:restoredTop sz="83616" autoAdjust="0"/>
  </p:normalViewPr>
  <p:slideViewPr>
    <p:cSldViewPr snapToGrid="0" showGuides="1">
      <p:cViewPr varScale="1">
        <p:scale>
          <a:sx n="100" d="100"/>
          <a:sy n="100" d="100"/>
        </p:scale>
        <p:origin x="348"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E:\quality%20related%20robot\0%20refs\trade%20quality\trade%20statistic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xiaoying\AppData\Roaming\Microsoft\Excel\trade%20statistics%20(version%201).xlsb"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0LXY\1_02%20Research%20Topics\0%20robot%20and%20AI\total%20supply%20and%20shipment.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lixiaoying\Desktop\quality%20related%20robot\liu1010\figure.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E:\quality%20related%20robot\0%20refs\trade%20quality\qualitiy_trend.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E:\quality%20related%20robot\0%20refs\trade%20quality\qualitiy_trend.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0LXY\1_02%20Research%20Topics\0%20robot%20and%20AI\operational%20stock%20of%20industrial%20robot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E:\quality%20related%20robot\20210201\qualitiy_trend.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1" i="0" u="none" strike="noStrike" kern="1200" spc="0" baseline="0">
                <a:solidFill>
                  <a:schemeClr val="tx1">
                    <a:lumMod val="65000"/>
                    <a:lumOff val="35000"/>
                  </a:schemeClr>
                </a:solidFill>
                <a:latin typeface="+mn-lt"/>
                <a:ea typeface="+mn-ea"/>
                <a:cs typeface="+mn-cs"/>
              </a:defRPr>
            </a:pPr>
            <a:r>
              <a:rPr lang="en-US" sz="1600" dirty="0"/>
              <a:t>China's export and import</a:t>
            </a:r>
          </a:p>
          <a:p>
            <a:pPr>
              <a:defRPr/>
            </a:pPr>
            <a:r>
              <a:rPr lang="en-US" sz="1600" dirty="0"/>
              <a:t>(100million USD) </a:t>
            </a:r>
            <a:endParaRPr lang="zh-CN" sz="1600" dirty="0"/>
          </a:p>
        </c:rich>
      </c:tx>
      <c:overlay val="0"/>
      <c:spPr>
        <a:noFill/>
        <a:ln>
          <a:noFill/>
        </a:ln>
        <a:effectLst/>
      </c:spPr>
      <c:txPr>
        <a:bodyPr rot="0" spcFirstLastPara="1" vertOverflow="ellipsis" vert="horz" wrap="square" anchor="ctr" anchorCtr="1"/>
        <a:lstStyle/>
        <a:p>
          <a:pPr>
            <a:defRPr sz="192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年度!$C$1</c:f>
              <c:strCache>
                <c:ptCount val="1"/>
                <c:pt idx="0">
                  <c:v>export </c:v>
                </c:pt>
              </c:strCache>
            </c:strRef>
          </c:tx>
          <c:spPr>
            <a:solidFill>
              <a:schemeClr val="accent1"/>
            </a:solidFill>
            <a:ln>
              <a:noFill/>
            </a:ln>
            <a:effectLst/>
          </c:spPr>
          <c:invertIfNegative val="0"/>
          <c:cat>
            <c:numRef>
              <c:f>年度!$A$2:$A$22</c:f>
              <c:numCache>
                <c:formatCode>General</c:formatCode>
                <c:ptCount val="21"/>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c:v>2018</c:v>
                </c:pt>
                <c:pt idx="20">
                  <c:v>2019</c:v>
                </c:pt>
              </c:numCache>
            </c:numRef>
          </c:cat>
          <c:val>
            <c:numRef>
              <c:f>年度!$C$2:$C$22</c:f>
              <c:numCache>
                <c:formatCode>General</c:formatCode>
                <c:ptCount val="21"/>
                <c:pt idx="0">
                  <c:v>1949.31</c:v>
                </c:pt>
                <c:pt idx="1">
                  <c:v>2492.0300000000002</c:v>
                </c:pt>
                <c:pt idx="2">
                  <c:v>2660.98</c:v>
                </c:pt>
                <c:pt idx="3">
                  <c:v>3255.96</c:v>
                </c:pt>
                <c:pt idx="4">
                  <c:v>4383.71</c:v>
                </c:pt>
                <c:pt idx="5">
                  <c:v>5933.26</c:v>
                </c:pt>
                <c:pt idx="6">
                  <c:v>7619.53</c:v>
                </c:pt>
                <c:pt idx="7">
                  <c:v>9689.7800000000007</c:v>
                </c:pt>
                <c:pt idx="8">
                  <c:v>12204.56</c:v>
                </c:pt>
                <c:pt idx="9">
                  <c:v>14306.93</c:v>
                </c:pt>
                <c:pt idx="10">
                  <c:v>12016.12</c:v>
                </c:pt>
                <c:pt idx="11">
                  <c:v>15777.54</c:v>
                </c:pt>
                <c:pt idx="12">
                  <c:v>18983.8</c:v>
                </c:pt>
                <c:pt idx="13">
                  <c:v>20487.099999999999</c:v>
                </c:pt>
                <c:pt idx="14">
                  <c:v>22090</c:v>
                </c:pt>
                <c:pt idx="15">
                  <c:v>23427.5</c:v>
                </c:pt>
                <c:pt idx="16">
                  <c:v>22749.5</c:v>
                </c:pt>
                <c:pt idx="17">
                  <c:v>20981.5</c:v>
                </c:pt>
                <c:pt idx="18">
                  <c:v>22635.200000000001</c:v>
                </c:pt>
                <c:pt idx="19">
                  <c:v>24874</c:v>
                </c:pt>
                <c:pt idx="20">
                  <c:v>24990.3</c:v>
                </c:pt>
              </c:numCache>
            </c:numRef>
          </c:val>
          <c:extLst>
            <c:ext xmlns:c16="http://schemas.microsoft.com/office/drawing/2014/chart" uri="{C3380CC4-5D6E-409C-BE32-E72D297353CC}">
              <c16:uniqueId val="{00000000-285B-4585-B5F8-7678C14037F3}"/>
            </c:ext>
          </c:extLst>
        </c:ser>
        <c:ser>
          <c:idx val="1"/>
          <c:order val="1"/>
          <c:tx>
            <c:strRef>
              <c:f>年度!$D$1</c:f>
              <c:strCache>
                <c:ptCount val="1"/>
                <c:pt idx="0">
                  <c:v>import </c:v>
                </c:pt>
              </c:strCache>
            </c:strRef>
          </c:tx>
          <c:spPr>
            <a:solidFill>
              <a:schemeClr val="accent2"/>
            </a:solidFill>
            <a:ln>
              <a:noFill/>
            </a:ln>
            <a:effectLst/>
          </c:spPr>
          <c:invertIfNegative val="0"/>
          <c:cat>
            <c:numRef>
              <c:f>年度!$A$2:$A$22</c:f>
              <c:numCache>
                <c:formatCode>General</c:formatCode>
                <c:ptCount val="21"/>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c:v>2018</c:v>
                </c:pt>
                <c:pt idx="20">
                  <c:v>2019</c:v>
                </c:pt>
              </c:numCache>
            </c:numRef>
          </c:cat>
          <c:val>
            <c:numRef>
              <c:f>年度!$D$2:$D$22</c:f>
              <c:numCache>
                <c:formatCode>General</c:formatCode>
                <c:ptCount val="21"/>
                <c:pt idx="0">
                  <c:v>1656.99</c:v>
                </c:pt>
                <c:pt idx="1">
                  <c:v>2250.94</c:v>
                </c:pt>
                <c:pt idx="2">
                  <c:v>2435.5300000000002</c:v>
                </c:pt>
                <c:pt idx="3">
                  <c:v>2951.7</c:v>
                </c:pt>
                <c:pt idx="4">
                  <c:v>4128.3599999999997</c:v>
                </c:pt>
                <c:pt idx="5">
                  <c:v>5612.29</c:v>
                </c:pt>
                <c:pt idx="6">
                  <c:v>6599.53</c:v>
                </c:pt>
                <c:pt idx="7">
                  <c:v>7914.61</c:v>
                </c:pt>
                <c:pt idx="8">
                  <c:v>9561.16</c:v>
                </c:pt>
                <c:pt idx="9">
                  <c:v>11325.67</c:v>
                </c:pt>
                <c:pt idx="10">
                  <c:v>10059.23</c:v>
                </c:pt>
                <c:pt idx="11">
                  <c:v>13962.47</c:v>
                </c:pt>
                <c:pt idx="12">
                  <c:v>17434.8</c:v>
                </c:pt>
                <c:pt idx="13">
                  <c:v>18184.099999999999</c:v>
                </c:pt>
                <c:pt idx="14">
                  <c:v>19499.900000000001</c:v>
                </c:pt>
                <c:pt idx="15">
                  <c:v>19602.900000000001</c:v>
                </c:pt>
                <c:pt idx="16">
                  <c:v>16819.5</c:v>
                </c:pt>
                <c:pt idx="17">
                  <c:v>15874.2</c:v>
                </c:pt>
                <c:pt idx="18">
                  <c:v>18409.8</c:v>
                </c:pt>
                <c:pt idx="19">
                  <c:v>21356.400000000001</c:v>
                </c:pt>
                <c:pt idx="20">
                  <c:v>20771</c:v>
                </c:pt>
              </c:numCache>
            </c:numRef>
          </c:val>
          <c:extLst>
            <c:ext xmlns:c16="http://schemas.microsoft.com/office/drawing/2014/chart" uri="{C3380CC4-5D6E-409C-BE32-E72D297353CC}">
              <c16:uniqueId val="{00000001-285B-4585-B5F8-7678C14037F3}"/>
            </c:ext>
          </c:extLst>
        </c:ser>
        <c:ser>
          <c:idx val="2"/>
          <c:order val="2"/>
          <c:tx>
            <c:strRef>
              <c:f>年度!$E$1</c:f>
              <c:strCache>
                <c:ptCount val="1"/>
                <c:pt idx="0">
                  <c:v>net surplus </c:v>
                </c:pt>
              </c:strCache>
            </c:strRef>
          </c:tx>
          <c:spPr>
            <a:solidFill>
              <a:schemeClr val="accent3"/>
            </a:solidFill>
            <a:ln>
              <a:noFill/>
            </a:ln>
            <a:effectLst/>
          </c:spPr>
          <c:invertIfNegative val="0"/>
          <c:cat>
            <c:numRef>
              <c:f>年度!$A$2:$A$22</c:f>
              <c:numCache>
                <c:formatCode>General</c:formatCode>
                <c:ptCount val="21"/>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c:v>2018</c:v>
                </c:pt>
                <c:pt idx="20">
                  <c:v>2019</c:v>
                </c:pt>
              </c:numCache>
            </c:numRef>
          </c:cat>
          <c:val>
            <c:numRef>
              <c:f>年度!$E$2:$E$22</c:f>
              <c:numCache>
                <c:formatCode>General</c:formatCode>
                <c:ptCount val="21"/>
                <c:pt idx="0">
                  <c:v>292.32</c:v>
                </c:pt>
                <c:pt idx="1">
                  <c:v>241.09</c:v>
                </c:pt>
                <c:pt idx="2">
                  <c:v>225.45</c:v>
                </c:pt>
                <c:pt idx="3">
                  <c:v>304.26</c:v>
                </c:pt>
                <c:pt idx="4">
                  <c:v>255.34</c:v>
                </c:pt>
                <c:pt idx="5">
                  <c:v>320.97000000000003</c:v>
                </c:pt>
                <c:pt idx="6">
                  <c:v>1020.01</c:v>
                </c:pt>
                <c:pt idx="7">
                  <c:v>1775.08</c:v>
                </c:pt>
                <c:pt idx="8">
                  <c:v>2643.4</c:v>
                </c:pt>
                <c:pt idx="9">
                  <c:v>2981.26</c:v>
                </c:pt>
                <c:pt idx="10">
                  <c:v>1956.89</c:v>
                </c:pt>
                <c:pt idx="11">
                  <c:v>1815.07</c:v>
                </c:pt>
                <c:pt idx="12">
                  <c:v>1549</c:v>
                </c:pt>
                <c:pt idx="13">
                  <c:v>2303.1</c:v>
                </c:pt>
                <c:pt idx="14">
                  <c:v>2590.1999999999998</c:v>
                </c:pt>
                <c:pt idx="15">
                  <c:v>3824.6</c:v>
                </c:pt>
                <c:pt idx="16">
                  <c:v>5930</c:v>
                </c:pt>
                <c:pt idx="17">
                  <c:v>5107.3</c:v>
                </c:pt>
                <c:pt idx="18">
                  <c:v>4225.3999999999996</c:v>
                </c:pt>
                <c:pt idx="19">
                  <c:v>3517.6</c:v>
                </c:pt>
                <c:pt idx="20">
                  <c:v>4219.3</c:v>
                </c:pt>
              </c:numCache>
            </c:numRef>
          </c:val>
          <c:extLst>
            <c:ext xmlns:c16="http://schemas.microsoft.com/office/drawing/2014/chart" uri="{C3380CC4-5D6E-409C-BE32-E72D297353CC}">
              <c16:uniqueId val="{00000002-285B-4585-B5F8-7678C14037F3}"/>
            </c:ext>
          </c:extLst>
        </c:ser>
        <c:dLbls>
          <c:showLegendKey val="0"/>
          <c:showVal val="0"/>
          <c:showCatName val="0"/>
          <c:showSerName val="0"/>
          <c:showPercent val="0"/>
          <c:showBubbleSize val="0"/>
        </c:dLbls>
        <c:gapWidth val="219"/>
        <c:overlap val="-27"/>
        <c:axId val="121103360"/>
        <c:axId val="318796752"/>
      </c:barChart>
      <c:catAx>
        <c:axId val="121103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318796752"/>
        <c:crosses val="autoZero"/>
        <c:auto val="1"/>
        <c:lblAlgn val="ctr"/>
        <c:lblOffset val="100"/>
        <c:noMultiLvlLbl val="0"/>
      </c:catAx>
      <c:valAx>
        <c:axId val="3187967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1211033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b="1"/>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1" i="0" u="none" strike="noStrike" kern="1200" spc="0" baseline="0">
                <a:solidFill>
                  <a:schemeClr val="tx1">
                    <a:lumMod val="65000"/>
                    <a:lumOff val="35000"/>
                  </a:schemeClr>
                </a:solidFill>
                <a:latin typeface="+mn-lt"/>
                <a:ea typeface="+mn-ea"/>
                <a:cs typeface="+mn-cs"/>
              </a:defRPr>
            </a:pPr>
            <a:r>
              <a:rPr lang="en-US" dirty="0"/>
              <a:t>Year on Year growth rate after Covid19: %</a:t>
            </a:r>
            <a:endParaRPr lang="zh-CN" dirty="0"/>
          </a:p>
        </c:rich>
      </c:tx>
      <c:overlay val="0"/>
      <c:spPr>
        <a:noFill/>
        <a:ln>
          <a:noFill/>
        </a:ln>
        <a:effectLst/>
      </c:spPr>
      <c:txPr>
        <a:bodyPr rot="0" spcFirstLastPara="1" vertOverflow="ellipsis" vert="horz" wrap="square" anchor="ctr" anchorCtr="1"/>
        <a:lstStyle/>
        <a:p>
          <a:pPr>
            <a:defRPr sz="168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0"/>
          <c:order val="0"/>
          <c:tx>
            <c:strRef>
              <c:f>'月度，同比'!$B$1</c:f>
              <c:strCache>
                <c:ptCount val="1"/>
                <c:pt idx="0">
                  <c:v>export </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'月度，同比'!$A$2:$A$13</c:f>
              <c:strCache>
                <c:ptCount val="12"/>
                <c:pt idx="0">
                  <c:v>2020.01</c:v>
                </c:pt>
                <c:pt idx="1">
                  <c:v>2020.02</c:v>
                </c:pt>
                <c:pt idx="2">
                  <c:v>2020.03</c:v>
                </c:pt>
                <c:pt idx="3">
                  <c:v>2020.04</c:v>
                </c:pt>
                <c:pt idx="4">
                  <c:v>2020.05</c:v>
                </c:pt>
                <c:pt idx="5">
                  <c:v>2020.06</c:v>
                </c:pt>
                <c:pt idx="6">
                  <c:v>2020.07</c:v>
                </c:pt>
                <c:pt idx="7">
                  <c:v>2020.08</c:v>
                </c:pt>
                <c:pt idx="8">
                  <c:v>2020.09</c:v>
                </c:pt>
                <c:pt idx="9">
                  <c:v>2020.10</c:v>
                </c:pt>
                <c:pt idx="10">
                  <c:v>2020.11</c:v>
                </c:pt>
                <c:pt idx="11">
                  <c:v>2020.12</c:v>
                </c:pt>
              </c:strCache>
            </c:strRef>
          </c:cat>
          <c:val>
            <c:numRef>
              <c:f>'月度，同比'!$B$2:$B$13</c:f>
              <c:numCache>
                <c:formatCode>General</c:formatCode>
                <c:ptCount val="12"/>
                <c:pt idx="0">
                  <c:v>-1.5</c:v>
                </c:pt>
                <c:pt idx="1">
                  <c:v>-39.799999999999997</c:v>
                </c:pt>
                <c:pt idx="2">
                  <c:v>-3.8</c:v>
                </c:pt>
                <c:pt idx="3">
                  <c:v>7.7</c:v>
                </c:pt>
                <c:pt idx="4">
                  <c:v>1.2</c:v>
                </c:pt>
                <c:pt idx="5">
                  <c:v>4</c:v>
                </c:pt>
                <c:pt idx="6">
                  <c:v>10</c:v>
                </c:pt>
                <c:pt idx="7">
                  <c:v>11.2</c:v>
                </c:pt>
                <c:pt idx="8">
                  <c:v>8.1999999999999993</c:v>
                </c:pt>
                <c:pt idx="9">
                  <c:v>7.2</c:v>
                </c:pt>
                <c:pt idx="10">
                  <c:v>14.5</c:v>
                </c:pt>
                <c:pt idx="11">
                  <c:v>10.9</c:v>
                </c:pt>
              </c:numCache>
            </c:numRef>
          </c:val>
          <c:smooth val="0"/>
          <c:extLst>
            <c:ext xmlns:c16="http://schemas.microsoft.com/office/drawing/2014/chart" uri="{C3380CC4-5D6E-409C-BE32-E72D297353CC}">
              <c16:uniqueId val="{00000000-5C39-45B8-9193-9DD5BDE809E0}"/>
            </c:ext>
          </c:extLst>
        </c:ser>
        <c:ser>
          <c:idx val="1"/>
          <c:order val="1"/>
          <c:tx>
            <c:strRef>
              <c:f>'月度，同比'!$C$1</c:f>
              <c:strCache>
                <c:ptCount val="1"/>
                <c:pt idx="0">
                  <c:v>import </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'月度，同比'!$A$2:$A$13</c:f>
              <c:strCache>
                <c:ptCount val="12"/>
                <c:pt idx="0">
                  <c:v>2020.01</c:v>
                </c:pt>
                <c:pt idx="1">
                  <c:v>2020.02</c:v>
                </c:pt>
                <c:pt idx="2">
                  <c:v>2020.03</c:v>
                </c:pt>
                <c:pt idx="3">
                  <c:v>2020.04</c:v>
                </c:pt>
                <c:pt idx="4">
                  <c:v>2020.05</c:v>
                </c:pt>
                <c:pt idx="5">
                  <c:v>2020.06</c:v>
                </c:pt>
                <c:pt idx="6">
                  <c:v>2020.07</c:v>
                </c:pt>
                <c:pt idx="7">
                  <c:v>2020.08</c:v>
                </c:pt>
                <c:pt idx="8">
                  <c:v>2020.09</c:v>
                </c:pt>
                <c:pt idx="9">
                  <c:v>2020.10</c:v>
                </c:pt>
                <c:pt idx="10">
                  <c:v>2020.11</c:v>
                </c:pt>
                <c:pt idx="11">
                  <c:v>2020.12</c:v>
                </c:pt>
              </c:strCache>
            </c:strRef>
          </c:cat>
          <c:val>
            <c:numRef>
              <c:f>'月度，同比'!$C$2:$C$13</c:f>
              <c:numCache>
                <c:formatCode>General</c:formatCode>
                <c:ptCount val="12"/>
                <c:pt idx="0">
                  <c:v>-11.3</c:v>
                </c:pt>
                <c:pt idx="1">
                  <c:v>9.6999999999999993</c:v>
                </c:pt>
                <c:pt idx="2">
                  <c:v>2.1</c:v>
                </c:pt>
                <c:pt idx="3">
                  <c:v>-10.4</c:v>
                </c:pt>
                <c:pt idx="4">
                  <c:v>-12.7</c:v>
                </c:pt>
                <c:pt idx="5">
                  <c:v>5.9</c:v>
                </c:pt>
                <c:pt idx="6">
                  <c:v>1.4</c:v>
                </c:pt>
                <c:pt idx="7">
                  <c:v>-0.8</c:v>
                </c:pt>
                <c:pt idx="8">
                  <c:v>11.2</c:v>
                </c:pt>
                <c:pt idx="9">
                  <c:v>0.6</c:v>
                </c:pt>
                <c:pt idx="10">
                  <c:v>-1.4</c:v>
                </c:pt>
                <c:pt idx="11">
                  <c:v>-0.2</c:v>
                </c:pt>
              </c:numCache>
            </c:numRef>
          </c:val>
          <c:smooth val="0"/>
          <c:extLst>
            <c:ext xmlns:c16="http://schemas.microsoft.com/office/drawing/2014/chart" uri="{C3380CC4-5D6E-409C-BE32-E72D297353CC}">
              <c16:uniqueId val="{00000001-5C39-45B8-9193-9DD5BDE809E0}"/>
            </c:ext>
          </c:extLst>
        </c:ser>
        <c:dLbls>
          <c:showLegendKey val="0"/>
          <c:showVal val="0"/>
          <c:showCatName val="0"/>
          <c:showSerName val="0"/>
          <c:showPercent val="0"/>
          <c:showBubbleSize val="0"/>
        </c:dLbls>
        <c:marker val="1"/>
        <c:smooth val="0"/>
        <c:axId val="1067938704"/>
        <c:axId val="1067931632"/>
      </c:lineChart>
      <c:catAx>
        <c:axId val="1067938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067931632"/>
        <c:crosses val="autoZero"/>
        <c:auto val="1"/>
        <c:lblAlgn val="ctr"/>
        <c:lblOffset val="100"/>
        <c:noMultiLvlLbl val="0"/>
      </c:catAx>
      <c:valAx>
        <c:axId val="10679316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0679387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sz="1400" b="1"/>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1" i="0" u="none" strike="noStrike" kern="1200" spc="0" baseline="0">
                <a:solidFill>
                  <a:schemeClr val="tx1">
                    <a:lumMod val="65000"/>
                    <a:lumOff val="35000"/>
                  </a:schemeClr>
                </a:solidFill>
                <a:latin typeface="+mn-lt"/>
                <a:ea typeface="+mn-ea"/>
                <a:cs typeface="+mn-cs"/>
              </a:defRPr>
            </a:pPr>
            <a:r>
              <a:rPr lang="en-US"/>
              <a:t>Annual supply of industrial robots in China </a:t>
            </a:r>
          </a:p>
          <a:p>
            <a:pPr>
              <a:defRPr/>
            </a:pPr>
            <a:r>
              <a:rPr lang="en-US"/>
              <a:t>(1000 of units)</a:t>
            </a:r>
            <a:endParaRPr lang="zh-CN"/>
          </a:p>
        </c:rich>
      </c:tx>
      <c:overlay val="0"/>
      <c:spPr>
        <a:noFill/>
        <a:ln>
          <a:noFill/>
        </a:ln>
        <a:effectLst/>
      </c:spPr>
      <c:txPr>
        <a:bodyPr rot="0" spcFirstLastPara="1" vertOverflow="ellipsis" vert="horz" wrap="square" anchor="ctr" anchorCtr="1"/>
        <a:lstStyle/>
        <a:p>
          <a:pPr>
            <a:defRPr sz="192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Sheet1!$A$4</c:f>
              <c:strCache>
                <c:ptCount val="1"/>
                <c:pt idx="0">
                  <c:v>foreign supply </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Sheet1!$B$3:$Q$3</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Sheet1!$B$4:$Q$4</c:f>
              <c:numCache>
                <c:formatCode>0.0_ </c:formatCode>
                <c:ptCount val="16"/>
                <c:pt idx="0">
                  <c:v>0.7</c:v>
                </c:pt>
                <c:pt idx="1">
                  <c:v>0.52200000000000002</c:v>
                </c:pt>
                <c:pt idx="2">
                  <c:v>1.4510000000000001</c:v>
                </c:pt>
                <c:pt idx="3" formatCode="0_ ">
                  <c:v>3.4929999999999999</c:v>
                </c:pt>
                <c:pt idx="4">
                  <c:v>4.4610000000000003</c:v>
                </c:pt>
                <c:pt idx="5">
                  <c:v>5.77</c:v>
                </c:pt>
                <c:pt idx="6">
                  <c:v>6.5810000000000004</c:v>
                </c:pt>
                <c:pt idx="7">
                  <c:v>7.8789999999999996</c:v>
                </c:pt>
                <c:pt idx="8">
                  <c:v>5.5250000000000004</c:v>
                </c:pt>
                <c:pt idx="9">
                  <c:v>14.978999999999999</c:v>
                </c:pt>
                <c:pt idx="10">
                  <c:v>22.577000000000002</c:v>
                </c:pt>
                <c:pt idx="11">
                  <c:v>22.986999999999998</c:v>
                </c:pt>
                <c:pt idx="12">
                  <c:v>27.6</c:v>
                </c:pt>
                <c:pt idx="13">
                  <c:v>41.1</c:v>
                </c:pt>
                <c:pt idx="14">
                  <c:v>48.1</c:v>
                </c:pt>
                <c:pt idx="15" formatCode="General">
                  <c:v>60</c:v>
                </c:pt>
              </c:numCache>
            </c:numRef>
          </c:val>
          <c:extLst>
            <c:ext xmlns:c16="http://schemas.microsoft.com/office/drawing/2014/chart" uri="{C3380CC4-5D6E-409C-BE32-E72D297353CC}">
              <c16:uniqueId val="{00000000-0D4B-41DE-A886-ED3D8982A964}"/>
            </c:ext>
          </c:extLst>
        </c:ser>
        <c:ser>
          <c:idx val="1"/>
          <c:order val="1"/>
          <c:tx>
            <c:strRef>
              <c:f>Sheet1!$A$5</c:f>
              <c:strCache>
                <c:ptCount val="1"/>
                <c:pt idx="0">
                  <c:v>domestic supply</c:v>
                </c:pt>
              </c:strCache>
            </c:strRef>
          </c:tx>
          <c:spPr>
            <a:solidFill>
              <a:schemeClr val="accent2"/>
            </a:solidFill>
            <a:ln>
              <a:noFill/>
            </a:ln>
            <a:effectLst/>
          </c:spPr>
          <c:invertIfNegative val="0"/>
          <c:dLbls>
            <c:dLbl>
              <c:idx val="1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D4B-41DE-A886-ED3D8982A964}"/>
                </c:ext>
              </c:extLst>
            </c:dLbl>
            <c:dLbl>
              <c:idx val="13"/>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D4B-41DE-A886-ED3D8982A964}"/>
                </c:ext>
              </c:extLst>
            </c:dLbl>
            <c:dLbl>
              <c:idx val="1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D4B-41DE-A886-ED3D8982A964}"/>
                </c:ext>
              </c:extLst>
            </c:dLbl>
            <c:dLbl>
              <c:idx val="15"/>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D4B-41DE-A886-ED3D8982A964}"/>
                </c:ext>
              </c:extLst>
            </c:dLbl>
            <c:spPr>
              <a:noFill/>
              <a:ln>
                <a:noFill/>
              </a:ln>
              <a:effectLst/>
            </c:spPr>
            <c:txPr>
              <a:bodyPr rot="0" spcFirstLastPara="1" vertOverflow="ellipsis" vert="horz" wrap="square" anchor="ctr" anchorCtr="1"/>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Sheet1!$B$3:$Q$3</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Sheet1!$B$5:$Q$5</c:f>
              <c:numCache>
                <c:formatCode>General</c:formatCode>
                <c:ptCount val="16"/>
                <c:pt idx="0">
                  <c:v>0</c:v>
                </c:pt>
                <c:pt idx="1">
                  <c:v>0</c:v>
                </c:pt>
                <c:pt idx="2">
                  <c:v>0</c:v>
                </c:pt>
                <c:pt idx="3">
                  <c:v>0</c:v>
                </c:pt>
                <c:pt idx="4">
                  <c:v>0</c:v>
                </c:pt>
                <c:pt idx="5">
                  <c:v>0</c:v>
                </c:pt>
                <c:pt idx="6">
                  <c:v>0</c:v>
                </c:pt>
                <c:pt idx="7">
                  <c:v>0</c:v>
                </c:pt>
                <c:pt idx="8">
                  <c:v>0</c:v>
                </c:pt>
                <c:pt idx="9">
                  <c:v>0</c:v>
                </c:pt>
                <c:pt idx="10">
                  <c:v>0</c:v>
                </c:pt>
                <c:pt idx="11">
                  <c:v>0</c:v>
                </c:pt>
                <c:pt idx="12">
                  <c:v>9</c:v>
                </c:pt>
                <c:pt idx="13">
                  <c:v>16</c:v>
                </c:pt>
                <c:pt idx="14">
                  <c:v>20.399999999999999</c:v>
                </c:pt>
                <c:pt idx="15">
                  <c:v>27</c:v>
                </c:pt>
              </c:numCache>
            </c:numRef>
          </c:val>
          <c:extLst>
            <c:ext xmlns:c16="http://schemas.microsoft.com/office/drawing/2014/chart" uri="{C3380CC4-5D6E-409C-BE32-E72D297353CC}">
              <c16:uniqueId val="{00000005-0D4B-41DE-A886-ED3D8982A964}"/>
            </c:ext>
          </c:extLst>
        </c:ser>
        <c:dLbls>
          <c:showLegendKey val="0"/>
          <c:showVal val="0"/>
          <c:showCatName val="0"/>
          <c:showSerName val="0"/>
          <c:showPercent val="0"/>
          <c:showBubbleSize val="0"/>
        </c:dLbls>
        <c:gapWidth val="150"/>
        <c:overlap val="100"/>
        <c:axId val="743146552"/>
        <c:axId val="743146880"/>
      </c:barChart>
      <c:catAx>
        <c:axId val="743146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743146880"/>
        <c:crosses val="autoZero"/>
        <c:auto val="1"/>
        <c:lblAlgn val="ctr"/>
        <c:lblOffset val="100"/>
        <c:noMultiLvlLbl val="0"/>
      </c:catAx>
      <c:valAx>
        <c:axId val="743146880"/>
        <c:scaling>
          <c:orientation val="minMax"/>
        </c:scaling>
        <c:delete val="0"/>
        <c:axPos val="l"/>
        <c:majorGridlines>
          <c:spPr>
            <a:ln w="9525" cap="flat" cmpd="sng" algn="ctr">
              <a:solidFill>
                <a:schemeClr val="tx1">
                  <a:lumMod val="15000"/>
                  <a:lumOff val="85000"/>
                </a:schemeClr>
              </a:solidFill>
              <a:round/>
            </a:ln>
            <a:effectLst/>
          </c:spPr>
        </c:majorGridlines>
        <c:numFmt formatCode="0.0_ "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7431465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b="1"/>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Annual Robot Imports: 1000 units</a:t>
            </a:r>
            <a:endParaRPr lang="zh-CN"/>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'by year'!$I$36</c:f>
              <c:strCache>
                <c:ptCount val="1"/>
                <c:pt idx="0">
                  <c:v>robots imports from IFR data</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'by year'!$H$37:$H$49</c:f>
              <c:numCache>
                <c:formatCode>General</c:formatCode>
                <c:ptCount val="13"/>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numCache>
            </c:numRef>
          </c:cat>
          <c:val>
            <c:numRef>
              <c:f>'by year'!$I$37:$I$49</c:f>
              <c:numCache>
                <c:formatCode>0.0_ </c:formatCode>
                <c:ptCount val="13"/>
                <c:pt idx="0">
                  <c:v>0.7</c:v>
                </c:pt>
                <c:pt idx="1">
                  <c:v>0.52200000000000002</c:v>
                </c:pt>
                <c:pt idx="2">
                  <c:v>1.4510000000000001</c:v>
                </c:pt>
                <c:pt idx="3">
                  <c:v>3.4929999999999999</c:v>
                </c:pt>
                <c:pt idx="4">
                  <c:v>4.4610000000000003</c:v>
                </c:pt>
                <c:pt idx="5">
                  <c:v>5.77</c:v>
                </c:pt>
                <c:pt idx="6">
                  <c:v>6.5810000000000004</c:v>
                </c:pt>
                <c:pt idx="7">
                  <c:v>7.8789999999999996</c:v>
                </c:pt>
                <c:pt idx="8">
                  <c:v>5.5250000000000004</c:v>
                </c:pt>
                <c:pt idx="9">
                  <c:v>14.978999999999999</c:v>
                </c:pt>
                <c:pt idx="10">
                  <c:v>22.577000000000002</c:v>
                </c:pt>
                <c:pt idx="11">
                  <c:v>22.986999999999998</c:v>
                </c:pt>
                <c:pt idx="12">
                  <c:v>27.6</c:v>
                </c:pt>
              </c:numCache>
            </c:numRef>
          </c:val>
          <c:extLst>
            <c:ext xmlns:c16="http://schemas.microsoft.com/office/drawing/2014/chart" uri="{C3380CC4-5D6E-409C-BE32-E72D297353CC}">
              <c16:uniqueId val="{00000000-5588-4AAA-BB5F-C584F226E7B4}"/>
            </c:ext>
          </c:extLst>
        </c:ser>
        <c:ser>
          <c:idx val="1"/>
          <c:order val="1"/>
          <c:tx>
            <c:strRef>
              <c:f>'by year'!$J$36</c:f>
              <c:strCache>
                <c:ptCount val="1"/>
                <c:pt idx="0">
                  <c:v>robots imports from Custom data</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'by year'!$H$37:$H$49</c:f>
              <c:numCache>
                <c:formatCode>General</c:formatCode>
                <c:ptCount val="13"/>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numCache>
            </c:numRef>
          </c:cat>
          <c:val>
            <c:numRef>
              <c:f>'by year'!$J$37:$J$49</c:f>
              <c:numCache>
                <c:formatCode>0.0_ </c:formatCode>
                <c:ptCount val="13"/>
                <c:pt idx="0">
                  <c:v>4.1369999999999996</c:v>
                </c:pt>
                <c:pt idx="1">
                  <c:v>6.3879999999999999</c:v>
                </c:pt>
                <c:pt idx="2">
                  <c:v>9.4269999999999996</c:v>
                </c:pt>
                <c:pt idx="3">
                  <c:v>10.066000000000001</c:v>
                </c:pt>
                <c:pt idx="4">
                  <c:v>10.087999999999999</c:v>
                </c:pt>
                <c:pt idx="5">
                  <c:v>10.167</c:v>
                </c:pt>
                <c:pt idx="6">
                  <c:v>10.24</c:v>
                </c:pt>
                <c:pt idx="7">
                  <c:v>11.363</c:v>
                </c:pt>
                <c:pt idx="8">
                  <c:v>12.127000000000001</c:v>
                </c:pt>
                <c:pt idx="9">
                  <c:v>23.277999999999999</c:v>
                </c:pt>
                <c:pt idx="10">
                  <c:v>36.822000000000003</c:v>
                </c:pt>
                <c:pt idx="11">
                  <c:v>39.316000000000003</c:v>
                </c:pt>
                <c:pt idx="12">
                  <c:v>39.893999999999998</c:v>
                </c:pt>
              </c:numCache>
            </c:numRef>
          </c:val>
          <c:extLst>
            <c:ext xmlns:c16="http://schemas.microsoft.com/office/drawing/2014/chart" uri="{C3380CC4-5D6E-409C-BE32-E72D297353CC}">
              <c16:uniqueId val="{00000001-5588-4AAA-BB5F-C584F226E7B4}"/>
            </c:ext>
          </c:extLst>
        </c:ser>
        <c:dLbls>
          <c:showLegendKey val="0"/>
          <c:showVal val="0"/>
          <c:showCatName val="0"/>
          <c:showSerName val="0"/>
          <c:showPercent val="0"/>
          <c:showBubbleSize val="0"/>
        </c:dLbls>
        <c:gapWidth val="219"/>
        <c:overlap val="-27"/>
        <c:axId val="-647789616"/>
        <c:axId val="-525232720"/>
      </c:barChart>
      <c:catAx>
        <c:axId val="-647789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25232720"/>
        <c:crosses val="autoZero"/>
        <c:auto val="1"/>
        <c:lblAlgn val="ctr"/>
        <c:lblOffset val="100"/>
        <c:noMultiLvlLbl val="0"/>
      </c:catAx>
      <c:valAx>
        <c:axId val="-525232720"/>
        <c:scaling>
          <c:orientation val="minMax"/>
        </c:scaling>
        <c:delete val="0"/>
        <c:axPos val="l"/>
        <c:majorGridlines>
          <c:spPr>
            <a:ln w="9525" cap="flat" cmpd="sng" algn="ctr">
              <a:solidFill>
                <a:schemeClr val="tx1">
                  <a:lumMod val="15000"/>
                  <a:lumOff val="85000"/>
                </a:schemeClr>
              </a:solidFill>
              <a:round/>
            </a:ln>
            <a:effectLst/>
          </c:spPr>
        </c:majorGridlines>
        <c:numFmt formatCode="0.0_ "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477896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spc="0" baseline="0">
                <a:solidFill>
                  <a:schemeClr val="tx1">
                    <a:lumMod val="65000"/>
                    <a:lumOff val="35000"/>
                  </a:schemeClr>
                </a:solidFill>
                <a:latin typeface="+mn-lt"/>
                <a:ea typeface="+mn-ea"/>
                <a:cs typeface="+mn-cs"/>
              </a:defRPr>
            </a:pPr>
            <a:r>
              <a:rPr lang="en-US" sz="1600" dirty="0"/>
              <a:t>Robot units </a:t>
            </a:r>
            <a:r>
              <a:rPr lang="en-US" dirty="0"/>
              <a:t>imported by country </a:t>
            </a:r>
          </a:p>
          <a:p>
            <a:pPr>
              <a:defRPr/>
            </a:pPr>
            <a:r>
              <a:rPr lang="en-US" dirty="0"/>
              <a:t>2000 to 2013</a:t>
            </a:r>
            <a:endParaRPr lang="zh-CN" dirty="0"/>
          </a:p>
        </c:rich>
      </c:tx>
      <c:overlay val="0"/>
      <c:spPr>
        <a:noFill/>
        <a:ln>
          <a:noFill/>
        </a:ln>
        <a:effectLst/>
      </c:spPr>
      <c:txPr>
        <a:bodyPr rot="0" spcFirstLastPara="1" vertOverflow="ellipsis" vert="horz" wrap="square" anchor="ctr" anchorCtr="1"/>
        <a:lstStyle/>
        <a:p>
          <a:pPr>
            <a:defRPr sz="144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656776846584128"/>
          <c:y val="0.19715806943200334"/>
          <c:w val="0.86051556110819571"/>
          <c:h val="0.41341320622684435"/>
        </c:manualLayout>
      </c:layout>
      <c:barChart>
        <c:barDir val="col"/>
        <c:grouping val="clustered"/>
        <c:varyColors val="0"/>
        <c:ser>
          <c:idx val="0"/>
          <c:order val="0"/>
          <c:tx>
            <c:strRef>
              <c:f>'robot imports and price'!$K$51</c:f>
              <c:strCache>
                <c:ptCount val="1"/>
                <c:pt idx="0">
                  <c:v>84795010 Industrial robots multiple uses</c:v>
                </c:pt>
              </c:strCache>
            </c:strRef>
          </c:tx>
          <c:spPr>
            <a:solidFill>
              <a:schemeClr val="accent1"/>
            </a:solidFill>
            <a:ln>
              <a:noFill/>
            </a:ln>
            <a:effectLst/>
          </c:spPr>
          <c:invertIfNegative val="0"/>
          <c:cat>
            <c:strRef>
              <c:f>'robot imports and price'!$L$57:$Q$57</c:f>
              <c:strCache>
                <c:ptCount val="6"/>
                <c:pt idx="0">
                  <c:v>Japan</c:v>
                </c:pt>
                <c:pt idx="1">
                  <c:v>Taiwan</c:v>
                </c:pt>
                <c:pt idx="2">
                  <c:v>South Korea</c:v>
                </c:pt>
                <c:pt idx="3">
                  <c:v>sweden</c:v>
                </c:pt>
                <c:pt idx="4">
                  <c:v>Germany</c:v>
                </c:pt>
                <c:pt idx="5">
                  <c:v>United States</c:v>
                </c:pt>
              </c:strCache>
            </c:strRef>
          </c:cat>
          <c:val>
            <c:numRef>
              <c:f>'robot imports and price'!$L$51:$Q$51</c:f>
              <c:numCache>
                <c:formatCode>General</c:formatCode>
                <c:ptCount val="6"/>
                <c:pt idx="0">
                  <c:v>105822</c:v>
                </c:pt>
                <c:pt idx="1">
                  <c:v>9635</c:v>
                </c:pt>
                <c:pt idx="2">
                  <c:v>8530</c:v>
                </c:pt>
                <c:pt idx="3">
                  <c:v>7360</c:v>
                </c:pt>
                <c:pt idx="4">
                  <c:v>8160</c:v>
                </c:pt>
                <c:pt idx="5">
                  <c:v>1134</c:v>
                </c:pt>
              </c:numCache>
            </c:numRef>
          </c:val>
          <c:extLst>
            <c:ext xmlns:c16="http://schemas.microsoft.com/office/drawing/2014/chart" uri="{C3380CC4-5D6E-409C-BE32-E72D297353CC}">
              <c16:uniqueId val="{00000000-0D17-41DF-9BE4-300B0B4386A0}"/>
            </c:ext>
          </c:extLst>
        </c:ser>
        <c:ser>
          <c:idx val="1"/>
          <c:order val="1"/>
          <c:tx>
            <c:strRef>
              <c:f>'robot imports and price'!$K$52</c:f>
              <c:strCache>
                <c:ptCount val="1"/>
                <c:pt idx="0">
                  <c:v>84795090 Other industrial robots</c:v>
                </c:pt>
              </c:strCache>
            </c:strRef>
          </c:tx>
          <c:spPr>
            <a:solidFill>
              <a:schemeClr val="accent2"/>
            </a:solidFill>
            <a:ln>
              <a:noFill/>
            </a:ln>
            <a:effectLst/>
          </c:spPr>
          <c:invertIfNegative val="0"/>
          <c:cat>
            <c:strRef>
              <c:f>'robot imports and price'!$L$57:$Q$57</c:f>
              <c:strCache>
                <c:ptCount val="6"/>
                <c:pt idx="0">
                  <c:v>Japan</c:v>
                </c:pt>
                <c:pt idx="1">
                  <c:v>Taiwan</c:v>
                </c:pt>
                <c:pt idx="2">
                  <c:v>South Korea</c:v>
                </c:pt>
                <c:pt idx="3">
                  <c:v>sweden</c:v>
                </c:pt>
                <c:pt idx="4">
                  <c:v>Germany</c:v>
                </c:pt>
                <c:pt idx="5">
                  <c:v>United States</c:v>
                </c:pt>
              </c:strCache>
            </c:strRef>
          </c:cat>
          <c:val>
            <c:numRef>
              <c:f>'robot imports and price'!$L$52:$Q$52</c:f>
              <c:numCache>
                <c:formatCode>General</c:formatCode>
                <c:ptCount val="6"/>
                <c:pt idx="0">
                  <c:v>26262</c:v>
                </c:pt>
                <c:pt idx="1">
                  <c:v>16302</c:v>
                </c:pt>
                <c:pt idx="2">
                  <c:v>5976</c:v>
                </c:pt>
                <c:pt idx="3">
                  <c:v>1589</c:v>
                </c:pt>
                <c:pt idx="4">
                  <c:v>1701</c:v>
                </c:pt>
                <c:pt idx="5">
                  <c:v>2128</c:v>
                </c:pt>
              </c:numCache>
            </c:numRef>
          </c:val>
          <c:extLst>
            <c:ext xmlns:c16="http://schemas.microsoft.com/office/drawing/2014/chart" uri="{C3380CC4-5D6E-409C-BE32-E72D297353CC}">
              <c16:uniqueId val="{00000001-0D17-41DF-9BE4-300B0B4386A0}"/>
            </c:ext>
          </c:extLst>
        </c:ser>
        <c:ser>
          <c:idx val="2"/>
          <c:order val="2"/>
          <c:tx>
            <c:strRef>
              <c:f>'robot imports and price'!$K$53</c:f>
              <c:strCache>
                <c:ptCount val="1"/>
                <c:pt idx="0">
                  <c:v>84864031 Automated material handing machines used in IC factories</c:v>
                </c:pt>
              </c:strCache>
            </c:strRef>
          </c:tx>
          <c:spPr>
            <a:solidFill>
              <a:schemeClr val="accent3"/>
            </a:solidFill>
            <a:ln>
              <a:noFill/>
            </a:ln>
            <a:effectLst/>
          </c:spPr>
          <c:invertIfNegative val="0"/>
          <c:cat>
            <c:strRef>
              <c:f>'robot imports and price'!$L$57:$Q$57</c:f>
              <c:strCache>
                <c:ptCount val="6"/>
                <c:pt idx="0">
                  <c:v>Japan</c:v>
                </c:pt>
                <c:pt idx="1">
                  <c:v>Taiwan</c:v>
                </c:pt>
                <c:pt idx="2">
                  <c:v>South Korea</c:v>
                </c:pt>
                <c:pt idx="3">
                  <c:v>sweden</c:v>
                </c:pt>
                <c:pt idx="4">
                  <c:v>Germany</c:v>
                </c:pt>
                <c:pt idx="5">
                  <c:v>United States</c:v>
                </c:pt>
              </c:strCache>
            </c:strRef>
          </c:cat>
          <c:val>
            <c:numRef>
              <c:f>'robot imports and price'!$L$53:$Q$53</c:f>
              <c:numCache>
                <c:formatCode>General</c:formatCode>
                <c:ptCount val="6"/>
                <c:pt idx="0">
                  <c:v>0</c:v>
                </c:pt>
                <c:pt idx="1">
                  <c:v>0</c:v>
                </c:pt>
                <c:pt idx="2">
                  <c:v>0</c:v>
                </c:pt>
                <c:pt idx="3">
                  <c:v>1903</c:v>
                </c:pt>
                <c:pt idx="4">
                  <c:v>0</c:v>
                </c:pt>
                <c:pt idx="5">
                  <c:v>0</c:v>
                </c:pt>
              </c:numCache>
            </c:numRef>
          </c:val>
          <c:extLst>
            <c:ext xmlns:c16="http://schemas.microsoft.com/office/drawing/2014/chart" uri="{C3380CC4-5D6E-409C-BE32-E72D297353CC}">
              <c16:uniqueId val="{00000002-0D17-41DF-9BE4-300B0B4386A0}"/>
            </c:ext>
          </c:extLst>
        </c:ser>
        <c:dLbls>
          <c:showLegendKey val="0"/>
          <c:showVal val="0"/>
          <c:showCatName val="0"/>
          <c:showSerName val="0"/>
          <c:showPercent val="0"/>
          <c:showBubbleSize val="0"/>
        </c:dLbls>
        <c:gapWidth val="219"/>
        <c:overlap val="-27"/>
        <c:axId val="1308712271"/>
        <c:axId val="1308698543"/>
        <c:extLst>
          <c:ext xmlns:c15="http://schemas.microsoft.com/office/drawing/2012/chart" uri="{02D57815-91ED-43cb-92C2-25804820EDAC}">
            <c15:filteredBarSeries>
              <c15:ser>
                <c:idx val="3"/>
                <c:order val="3"/>
                <c:tx>
                  <c:v>price1</c:v>
                </c:tx>
                <c:spPr>
                  <a:solidFill>
                    <a:schemeClr val="accent4"/>
                  </a:solidFill>
                  <a:ln>
                    <a:noFill/>
                  </a:ln>
                  <a:effectLst/>
                </c:spPr>
                <c:invertIfNegative val="0"/>
                <c:cat>
                  <c:strRef>
                    <c:extLst>
                      <c:ext uri="{02D57815-91ED-43cb-92C2-25804820EDAC}">
                        <c15:formulaRef>
                          <c15:sqref>'robot imports and price'!$L$57:$Q$57</c15:sqref>
                        </c15:formulaRef>
                      </c:ext>
                    </c:extLst>
                    <c:strCache>
                      <c:ptCount val="6"/>
                      <c:pt idx="0">
                        <c:v>Japan</c:v>
                      </c:pt>
                      <c:pt idx="1">
                        <c:v>Taiwan</c:v>
                      </c:pt>
                      <c:pt idx="2">
                        <c:v>South Korea</c:v>
                      </c:pt>
                      <c:pt idx="3">
                        <c:v>sweden</c:v>
                      </c:pt>
                      <c:pt idx="4">
                        <c:v>Germany</c:v>
                      </c:pt>
                      <c:pt idx="5">
                        <c:v>United States</c:v>
                      </c:pt>
                    </c:strCache>
                  </c:strRef>
                </c:cat>
                <c:val>
                  <c:numRef>
                    <c:extLst>
                      <c:ext uri="{02D57815-91ED-43cb-92C2-25804820EDAC}">
                        <c15:formulaRef>
                          <c15:sqref>'robot imports and price'!$L$58:$Q$58</c15:sqref>
                        </c15:formulaRef>
                      </c:ext>
                    </c:extLst>
                    <c:numCache>
                      <c:formatCode>General</c:formatCode>
                      <c:ptCount val="6"/>
                      <c:pt idx="0">
                        <c:v>56168.01</c:v>
                      </c:pt>
                      <c:pt idx="1">
                        <c:v>55924.71</c:v>
                      </c:pt>
                      <c:pt idx="2">
                        <c:v>66183.820000000007</c:v>
                      </c:pt>
                      <c:pt idx="3">
                        <c:v>92554.03</c:v>
                      </c:pt>
                      <c:pt idx="4">
                        <c:v>180749.4</c:v>
                      </c:pt>
                      <c:pt idx="5">
                        <c:v>77497.710000000006</c:v>
                      </c:pt>
                    </c:numCache>
                  </c:numRef>
                </c:val>
                <c:extLst>
                  <c:ext xmlns:c16="http://schemas.microsoft.com/office/drawing/2014/chart" uri="{C3380CC4-5D6E-409C-BE32-E72D297353CC}">
                    <c16:uniqueId val="{00000003-0D17-41DF-9BE4-300B0B4386A0}"/>
                  </c:ext>
                </c:extLst>
              </c15:ser>
            </c15:filteredBarSeries>
            <c15:filteredBarSeries>
              <c15:ser>
                <c:idx val="4"/>
                <c:order val="4"/>
                <c:tx>
                  <c:v>price 2</c:v>
                </c:tx>
                <c:spPr>
                  <a:solidFill>
                    <a:schemeClr val="accent5"/>
                  </a:solidFill>
                  <a:ln>
                    <a:noFill/>
                  </a:ln>
                  <a:effectLst/>
                </c:spPr>
                <c:invertIfNegative val="0"/>
                <c:cat>
                  <c:strRef>
                    <c:extLst xmlns:c15="http://schemas.microsoft.com/office/drawing/2012/chart">
                      <c:ext xmlns:c15="http://schemas.microsoft.com/office/drawing/2012/chart" uri="{02D57815-91ED-43cb-92C2-25804820EDAC}">
                        <c15:formulaRef>
                          <c15:sqref>'robot imports and price'!$L$57:$Q$57</c15:sqref>
                        </c15:formulaRef>
                      </c:ext>
                    </c:extLst>
                    <c:strCache>
                      <c:ptCount val="6"/>
                      <c:pt idx="0">
                        <c:v>Japan</c:v>
                      </c:pt>
                      <c:pt idx="1">
                        <c:v>Taiwan</c:v>
                      </c:pt>
                      <c:pt idx="2">
                        <c:v>South Korea</c:v>
                      </c:pt>
                      <c:pt idx="3">
                        <c:v>sweden</c:v>
                      </c:pt>
                      <c:pt idx="4">
                        <c:v>Germany</c:v>
                      </c:pt>
                      <c:pt idx="5">
                        <c:v>United States</c:v>
                      </c:pt>
                    </c:strCache>
                  </c:strRef>
                </c:cat>
                <c:val>
                  <c:numRef>
                    <c:extLst xmlns:c15="http://schemas.microsoft.com/office/drawing/2012/chart">
                      <c:ext xmlns:c15="http://schemas.microsoft.com/office/drawing/2012/chart" uri="{02D57815-91ED-43cb-92C2-25804820EDAC}">
                        <c15:formulaRef>
                          <c15:sqref>'robot imports and price'!$L$59:$Q$59</c15:sqref>
                        </c15:formulaRef>
                      </c:ext>
                    </c:extLst>
                    <c:numCache>
                      <c:formatCode>General</c:formatCode>
                      <c:ptCount val="6"/>
                      <c:pt idx="0">
                        <c:v>44698.52</c:v>
                      </c:pt>
                      <c:pt idx="1">
                        <c:v>19850.48</c:v>
                      </c:pt>
                      <c:pt idx="2">
                        <c:v>49690.96</c:v>
                      </c:pt>
                      <c:pt idx="3">
                        <c:v>70305.759999999995</c:v>
                      </c:pt>
                      <c:pt idx="4">
                        <c:v>174980.6</c:v>
                      </c:pt>
                      <c:pt idx="5">
                        <c:v>81245.66</c:v>
                      </c:pt>
                    </c:numCache>
                  </c:numRef>
                </c:val>
                <c:extLst xmlns:c15="http://schemas.microsoft.com/office/drawing/2012/chart">
                  <c:ext xmlns:c16="http://schemas.microsoft.com/office/drawing/2014/chart" uri="{C3380CC4-5D6E-409C-BE32-E72D297353CC}">
                    <c16:uniqueId val="{00000004-0D17-41DF-9BE4-300B0B4386A0}"/>
                  </c:ext>
                </c:extLst>
              </c15:ser>
            </c15:filteredBarSeries>
            <c15:filteredBarSeries>
              <c15:ser>
                <c:idx val="5"/>
                <c:order val="5"/>
                <c:tx>
                  <c:v>price 3</c:v>
                </c:tx>
                <c:spPr>
                  <a:solidFill>
                    <a:schemeClr val="accent6"/>
                  </a:solidFill>
                  <a:ln>
                    <a:noFill/>
                  </a:ln>
                  <a:effectLst/>
                </c:spPr>
                <c:invertIfNegative val="0"/>
                <c:cat>
                  <c:strRef>
                    <c:extLst xmlns:c15="http://schemas.microsoft.com/office/drawing/2012/chart">
                      <c:ext xmlns:c15="http://schemas.microsoft.com/office/drawing/2012/chart" uri="{02D57815-91ED-43cb-92C2-25804820EDAC}">
                        <c15:formulaRef>
                          <c15:sqref>'robot imports and price'!$L$57:$Q$57</c15:sqref>
                        </c15:formulaRef>
                      </c:ext>
                    </c:extLst>
                    <c:strCache>
                      <c:ptCount val="6"/>
                      <c:pt idx="0">
                        <c:v>Japan</c:v>
                      </c:pt>
                      <c:pt idx="1">
                        <c:v>Taiwan</c:v>
                      </c:pt>
                      <c:pt idx="2">
                        <c:v>South Korea</c:v>
                      </c:pt>
                      <c:pt idx="3">
                        <c:v>sweden</c:v>
                      </c:pt>
                      <c:pt idx="4">
                        <c:v>Germany</c:v>
                      </c:pt>
                      <c:pt idx="5">
                        <c:v>United States</c:v>
                      </c:pt>
                    </c:strCache>
                  </c:strRef>
                </c:cat>
                <c:val>
                  <c:numRef>
                    <c:extLst xmlns:c15="http://schemas.microsoft.com/office/drawing/2012/chart">
                      <c:ext xmlns:c15="http://schemas.microsoft.com/office/drawing/2012/chart" uri="{02D57815-91ED-43cb-92C2-25804820EDAC}">
                        <c15:formulaRef>
                          <c15:sqref>'robot imports and price'!$L$60:$Q$60</c15:sqref>
                        </c15:formulaRef>
                      </c:ext>
                    </c:extLst>
                    <c:numCache>
                      <c:formatCode>General</c:formatCode>
                      <c:ptCount val="6"/>
                      <c:pt idx="0">
                        <c:v>0</c:v>
                      </c:pt>
                      <c:pt idx="3">
                        <c:v>83358.070000000007</c:v>
                      </c:pt>
                    </c:numCache>
                  </c:numRef>
                </c:val>
                <c:extLst xmlns:c15="http://schemas.microsoft.com/office/drawing/2012/chart">
                  <c:ext xmlns:c16="http://schemas.microsoft.com/office/drawing/2014/chart" uri="{C3380CC4-5D6E-409C-BE32-E72D297353CC}">
                    <c16:uniqueId val="{00000005-0D17-41DF-9BE4-300B0B4386A0}"/>
                  </c:ext>
                </c:extLst>
              </c15:ser>
            </c15:filteredBarSeries>
          </c:ext>
        </c:extLst>
      </c:barChart>
      <c:catAx>
        <c:axId val="13087122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308698543"/>
        <c:crosses val="autoZero"/>
        <c:auto val="1"/>
        <c:lblAlgn val="ctr"/>
        <c:lblOffset val="100"/>
        <c:noMultiLvlLbl val="0"/>
      </c:catAx>
      <c:valAx>
        <c:axId val="130869854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30871227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b="1"/>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spc="0" baseline="0">
                <a:solidFill>
                  <a:schemeClr val="tx1">
                    <a:lumMod val="65000"/>
                    <a:lumOff val="35000"/>
                  </a:schemeClr>
                </a:solidFill>
                <a:latin typeface="+mn-lt"/>
                <a:ea typeface="+mn-ea"/>
                <a:cs typeface="+mn-cs"/>
              </a:defRPr>
            </a:pPr>
            <a:r>
              <a:rPr lang="en-US" sz="1600" dirty="0"/>
              <a:t>Unit </a:t>
            </a:r>
            <a:r>
              <a:rPr lang="en-US" sz="1600" b="1" dirty="0"/>
              <a:t>price</a:t>
            </a:r>
            <a:r>
              <a:rPr lang="en-US" sz="1600" dirty="0"/>
              <a:t> </a:t>
            </a:r>
            <a:r>
              <a:rPr lang="en-US" dirty="0"/>
              <a:t>by country (RMB)</a:t>
            </a:r>
            <a:endParaRPr lang="zh-CN" dirty="0"/>
          </a:p>
        </c:rich>
      </c:tx>
      <c:overlay val="0"/>
      <c:spPr>
        <a:noFill/>
        <a:ln>
          <a:noFill/>
        </a:ln>
        <a:effectLst/>
      </c:spPr>
      <c:txPr>
        <a:bodyPr rot="0" spcFirstLastPara="1" vertOverflow="ellipsis" vert="horz" wrap="square" anchor="ctr" anchorCtr="1"/>
        <a:lstStyle/>
        <a:p>
          <a:pPr>
            <a:defRPr sz="144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'robot imports and price'!$K$58</c:f>
              <c:strCache>
                <c:ptCount val="1"/>
                <c:pt idx="0">
                  <c:v>84795010 Industrial robots multiple uses</c:v>
                </c:pt>
              </c:strCache>
            </c:strRef>
          </c:tx>
          <c:spPr>
            <a:solidFill>
              <a:schemeClr val="accent1"/>
            </a:solidFill>
            <a:ln>
              <a:noFill/>
            </a:ln>
            <a:effectLst/>
          </c:spPr>
          <c:invertIfNegative val="0"/>
          <c:cat>
            <c:strRef>
              <c:f>'robot imports and price'!$L$57:$Q$57</c:f>
              <c:strCache>
                <c:ptCount val="6"/>
                <c:pt idx="0">
                  <c:v>Japan</c:v>
                </c:pt>
                <c:pt idx="1">
                  <c:v>Taiwan</c:v>
                </c:pt>
                <c:pt idx="2">
                  <c:v>South Korea</c:v>
                </c:pt>
                <c:pt idx="3">
                  <c:v>sweden</c:v>
                </c:pt>
                <c:pt idx="4">
                  <c:v>Germany</c:v>
                </c:pt>
                <c:pt idx="5">
                  <c:v>United States</c:v>
                </c:pt>
              </c:strCache>
            </c:strRef>
          </c:cat>
          <c:val>
            <c:numRef>
              <c:f>'robot imports and price'!$L$58:$Q$58</c:f>
              <c:numCache>
                <c:formatCode>General</c:formatCode>
                <c:ptCount val="6"/>
                <c:pt idx="0">
                  <c:v>56168.01</c:v>
                </c:pt>
                <c:pt idx="1">
                  <c:v>55924.71</c:v>
                </c:pt>
                <c:pt idx="2">
                  <c:v>66183.820000000007</c:v>
                </c:pt>
                <c:pt idx="3">
                  <c:v>92554.03</c:v>
                </c:pt>
                <c:pt idx="4">
                  <c:v>180749.4</c:v>
                </c:pt>
                <c:pt idx="5">
                  <c:v>77497.710000000006</c:v>
                </c:pt>
              </c:numCache>
            </c:numRef>
          </c:val>
          <c:extLst>
            <c:ext xmlns:c16="http://schemas.microsoft.com/office/drawing/2014/chart" uri="{C3380CC4-5D6E-409C-BE32-E72D297353CC}">
              <c16:uniqueId val="{00000000-1CE0-467B-BF43-61E8B797D720}"/>
            </c:ext>
          </c:extLst>
        </c:ser>
        <c:ser>
          <c:idx val="1"/>
          <c:order val="1"/>
          <c:tx>
            <c:strRef>
              <c:f>'robot imports and price'!$K$59</c:f>
              <c:strCache>
                <c:ptCount val="1"/>
                <c:pt idx="0">
                  <c:v>84795090 Other industrial robots</c:v>
                </c:pt>
              </c:strCache>
            </c:strRef>
          </c:tx>
          <c:spPr>
            <a:solidFill>
              <a:schemeClr val="accent2"/>
            </a:solidFill>
            <a:ln>
              <a:noFill/>
            </a:ln>
            <a:effectLst/>
          </c:spPr>
          <c:invertIfNegative val="0"/>
          <c:cat>
            <c:strRef>
              <c:f>'robot imports and price'!$L$57:$Q$57</c:f>
              <c:strCache>
                <c:ptCount val="6"/>
                <c:pt idx="0">
                  <c:v>Japan</c:v>
                </c:pt>
                <c:pt idx="1">
                  <c:v>Taiwan</c:v>
                </c:pt>
                <c:pt idx="2">
                  <c:v>South Korea</c:v>
                </c:pt>
                <c:pt idx="3">
                  <c:v>sweden</c:v>
                </c:pt>
                <c:pt idx="4">
                  <c:v>Germany</c:v>
                </c:pt>
                <c:pt idx="5">
                  <c:v>United States</c:v>
                </c:pt>
              </c:strCache>
            </c:strRef>
          </c:cat>
          <c:val>
            <c:numRef>
              <c:f>'robot imports and price'!$L$59:$Q$59</c:f>
              <c:numCache>
                <c:formatCode>General</c:formatCode>
                <c:ptCount val="6"/>
                <c:pt idx="0">
                  <c:v>44698.52</c:v>
                </c:pt>
                <c:pt idx="1">
                  <c:v>19850.48</c:v>
                </c:pt>
                <c:pt idx="2">
                  <c:v>49690.96</c:v>
                </c:pt>
                <c:pt idx="3">
                  <c:v>70305.759999999995</c:v>
                </c:pt>
                <c:pt idx="4">
                  <c:v>174980.6</c:v>
                </c:pt>
                <c:pt idx="5">
                  <c:v>81245.66</c:v>
                </c:pt>
              </c:numCache>
            </c:numRef>
          </c:val>
          <c:extLst>
            <c:ext xmlns:c16="http://schemas.microsoft.com/office/drawing/2014/chart" uri="{C3380CC4-5D6E-409C-BE32-E72D297353CC}">
              <c16:uniqueId val="{00000001-1CE0-467B-BF43-61E8B797D720}"/>
            </c:ext>
          </c:extLst>
        </c:ser>
        <c:ser>
          <c:idx val="2"/>
          <c:order val="2"/>
          <c:tx>
            <c:strRef>
              <c:f>'robot imports and price'!$K$60</c:f>
              <c:strCache>
                <c:ptCount val="1"/>
                <c:pt idx="0">
                  <c:v>84864031 Automated material handing machines used in IC factories</c:v>
                </c:pt>
              </c:strCache>
            </c:strRef>
          </c:tx>
          <c:spPr>
            <a:solidFill>
              <a:schemeClr val="accent3"/>
            </a:solidFill>
            <a:ln>
              <a:noFill/>
            </a:ln>
            <a:effectLst/>
          </c:spPr>
          <c:invertIfNegative val="0"/>
          <c:cat>
            <c:strRef>
              <c:f>'robot imports and price'!$L$57:$Q$57</c:f>
              <c:strCache>
                <c:ptCount val="6"/>
                <c:pt idx="0">
                  <c:v>Japan</c:v>
                </c:pt>
                <c:pt idx="1">
                  <c:v>Taiwan</c:v>
                </c:pt>
                <c:pt idx="2">
                  <c:v>South Korea</c:v>
                </c:pt>
                <c:pt idx="3">
                  <c:v>sweden</c:v>
                </c:pt>
                <c:pt idx="4">
                  <c:v>Germany</c:v>
                </c:pt>
                <c:pt idx="5">
                  <c:v>United States</c:v>
                </c:pt>
              </c:strCache>
            </c:strRef>
          </c:cat>
          <c:val>
            <c:numRef>
              <c:f>'robot imports and price'!$L$60:$Q$60</c:f>
              <c:numCache>
                <c:formatCode>General</c:formatCode>
                <c:ptCount val="6"/>
                <c:pt idx="0">
                  <c:v>0</c:v>
                </c:pt>
                <c:pt idx="3">
                  <c:v>83358.070000000007</c:v>
                </c:pt>
              </c:numCache>
            </c:numRef>
          </c:val>
          <c:extLst>
            <c:ext xmlns:c16="http://schemas.microsoft.com/office/drawing/2014/chart" uri="{C3380CC4-5D6E-409C-BE32-E72D297353CC}">
              <c16:uniqueId val="{00000002-1CE0-467B-BF43-61E8B797D720}"/>
            </c:ext>
          </c:extLst>
        </c:ser>
        <c:dLbls>
          <c:showLegendKey val="0"/>
          <c:showVal val="0"/>
          <c:showCatName val="0"/>
          <c:showSerName val="0"/>
          <c:showPercent val="0"/>
          <c:showBubbleSize val="0"/>
        </c:dLbls>
        <c:gapWidth val="150"/>
        <c:axId val="1467543423"/>
        <c:axId val="1467554655"/>
      </c:barChart>
      <c:catAx>
        <c:axId val="146754342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467554655"/>
        <c:crosses val="autoZero"/>
        <c:auto val="1"/>
        <c:lblAlgn val="ctr"/>
        <c:lblOffset val="100"/>
        <c:noMultiLvlLbl val="0"/>
      </c:catAx>
      <c:valAx>
        <c:axId val="146755465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146754342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b="1"/>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1" i="0" u="none" strike="noStrike" kern="1200" spc="0" baseline="0">
                <a:solidFill>
                  <a:schemeClr val="tx1">
                    <a:lumMod val="65000"/>
                    <a:lumOff val="35000"/>
                  </a:schemeClr>
                </a:solidFill>
                <a:latin typeface="+mn-lt"/>
                <a:ea typeface="+mn-ea"/>
                <a:cs typeface="+mn-cs"/>
              </a:defRPr>
            </a:pPr>
            <a:r>
              <a:rPr lang="en-US"/>
              <a:t>five industries that robots are most widely used in 2012</a:t>
            </a:r>
          </a:p>
        </c:rich>
      </c:tx>
      <c:overlay val="0"/>
      <c:spPr>
        <a:noFill/>
        <a:ln>
          <a:noFill/>
        </a:ln>
        <a:effectLst/>
      </c:spPr>
      <c:txPr>
        <a:bodyPr rot="0" spcFirstLastPara="1" vertOverflow="ellipsis" vert="horz" wrap="square" anchor="ctr" anchorCtr="1"/>
        <a:lstStyle/>
        <a:p>
          <a:pPr>
            <a:defRPr sz="168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2718931123627321E-2"/>
          <c:y val="0.16255961844197139"/>
          <c:w val="0.8990765016672928"/>
          <c:h val="0.74904610492845791"/>
        </c:manualLayout>
      </c:layout>
      <c:barChart>
        <c:barDir val="col"/>
        <c:grouping val="clustered"/>
        <c:varyColors val="0"/>
        <c:ser>
          <c:idx val="0"/>
          <c:order val="0"/>
          <c:tx>
            <c:strRef>
              <c:f>Sheet1!$C$1</c:f>
              <c:strCache>
                <c:ptCount val="1"/>
                <c:pt idx="0">
                  <c:v>IFR robot distribution among industries in year 2012</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Sheet1!$B$2:$B$6</c:f>
              <c:strCache>
                <c:ptCount val="5"/>
                <c:pt idx="0">
                  <c:v>Plastic and chemical products</c:v>
                </c:pt>
                <c:pt idx="1">
                  <c:v>Rubber and plastic products</c:v>
                </c:pt>
                <c:pt idx="2">
                  <c:v>Metal</c:v>
                </c:pt>
                <c:pt idx="3">
                  <c:v>Electrical/electronics</c:v>
                </c:pt>
                <c:pt idx="4">
                  <c:v>Automotive</c:v>
                </c:pt>
              </c:strCache>
            </c:strRef>
          </c:cat>
          <c:val>
            <c:numRef>
              <c:f>Sheet1!$C$2:$C$6</c:f>
              <c:numCache>
                <c:formatCode>General</c:formatCode>
                <c:ptCount val="5"/>
                <c:pt idx="0">
                  <c:v>11538</c:v>
                </c:pt>
                <c:pt idx="1">
                  <c:v>11189</c:v>
                </c:pt>
                <c:pt idx="2">
                  <c:v>7779</c:v>
                </c:pt>
                <c:pt idx="3">
                  <c:v>10454</c:v>
                </c:pt>
                <c:pt idx="4">
                  <c:v>30460</c:v>
                </c:pt>
              </c:numCache>
            </c:numRef>
          </c:val>
          <c:extLst>
            <c:ext xmlns:c16="http://schemas.microsoft.com/office/drawing/2014/chart" uri="{C3380CC4-5D6E-409C-BE32-E72D297353CC}">
              <c16:uniqueId val="{00000000-5CAB-4D90-B3B0-482E31038C6B}"/>
            </c:ext>
          </c:extLst>
        </c:ser>
        <c:dLbls>
          <c:showLegendKey val="0"/>
          <c:showVal val="0"/>
          <c:showCatName val="0"/>
          <c:showSerName val="0"/>
          <c:showPercent val="0"/>
          <c:showBubbleSize val="0"/>
        </c:dLbls>
        <c:gapWidth val="219"/>
        <c:overlap val="-27"/>
        <c:axId val="799518160"/>
        <c:axId val="799510944"/>
      </c:barChart>
      <c:catAx>
        <c:axId val="799518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799510944"/>
        <c:crosses val="autoZero"/>
        <c:auto val="1"/>
        <c:lblAlgn val="ctr"/>
        <c:lblOffset val="100"/>
        <c:noMultiLvlLbl val="0"/>
      </c:catAx>
      <c:valAx>
        <c:axId val="7995109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7995181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b="1"/>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1" i="0" u="none" strike="noStrike" kern="1200" spc="0" baseline="0">
                <a:solidFill>
                  <a:schemeClr val="tx1">
                    <a:lumMod val="65000"/>
                    <a:lumOff val="35000"/>
                  </a:schemeClr>
                </a:solidFill>
                <a:latin typeface="+mn-lt"/>
                <a:ea typeface="+mn-ea"/>
                <a:cs typeface="+mn-cs"/>
              </a:defRPr>
            </a:pPr>
            <a:r>
              <a:rPr lang="en-US" dirty="0"/>
              <a:t>Export product quality:</a:t>
            </a:r>
          </a:p>
          <a:p>
            <a:pPr>
              <a:defRPr/>
            </a:pPr>
            <a:r>
              <a:rPr lang="en-US" dirty="0"/>
              <a:t> </a:t>
            </a:r>
            <a:r>
              <a:rPr lang="en-US" sz="1800" dirty="0"/>
              <a:t>log(price)+</a:t>
            </a:r>
            <a:r>
              <a:rPr lang="en-US" sz="1800" dirty="0" err="1"/>
              <a:t>sigma_u</a:t>
            </a:r>
            <a:r>
              <a:rPr lang="en-US" sz="1800" dirty="0"/>
              <a:t>*log(quantity)</a:t>
            </a:r>
            <a:endParaRPr lang="zh-CN" sz="1800" dirty="0"/>
          </a:p>
        </c:rich>
      </c:tx>
      <c:overlay val="0"/>
      <c:spPr>
        <a:noFill/>
        <a:ln>
          <a:noFill/>
        </a:ln>
        <a:effectLst/>
      </c:spPr>
      <c:txPr>
        <a:bodyPr rot="0" spcFirstLastPara="1" vertOverflow="ellipsis" vert="horz" wrap="square" anchor="ctr" anchorCtr="1"/>
        <a:lstStyle/>
        <a:p>
          <a:pPr>
            <a:defRPr sz="192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quality_Broda</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Sheet1!$A$2:$A$14</c:f>
              <c:numCache>
                <c:formatCode>General</c:formatCode>
                <c:ptCount val="13"/>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numCache>
            </c:numRef>
          </c:cat>
          <c:val>
            <c:numRef>
              <c:f>Sheet1!$B$2:$B$14</c:f>
              <c:numCache>
                <c:formatCode>0.00E+00</c:formatCode>
                <c:ptCount val="13"/>
                <c:pt idx="0">
                  <c:v>-0.1969582</c:v>
                </c:pt>
                <c:pt idx="1">
                  <c:v>-0.22573509999999999</c:v>
                </c:pt>
                <c:pt idx="2">
                  <c:v>-0.2424751</c:v>
                </c:pt>
                <c:pt idx="3">
                  <c:v>2.90219E-2</c:v>
                </c:pt>
                <c:pt idx="4">
                  <c:v>0.28369369999999999</c:v>
                </c:pt>
                <c:pt idx="5">
                  <c:v>0.41065489999999999</c:v>
                </c:pt>
                <c:pt idx="6">
                  <c:v>0.74741489999999999</c:v>
                </c:pt>
                <c:pt idx="7">
                  <c:v>1.595764</c:v>
                </c:pt>
                <c:pt idx="8">
                  <c:v>1.6977990000000001</c:v>
                </c:pt>
                <c:pt idx="9">
                  <c:v>1.804041</c:v>
                </c:pt>
                <c:pt idx="10">
                  <c:v>2.4050099999999999</c:v>
                </c:pt>
                <c:pt idx="11">
                  <c:v>3.3113250000000001</c:v>
                </c:pt>
                <c:pt idx="12">
                  <c:v>4.0801160000000003</c:v>
                </c:pt>
              </c:numCache>
            </c:numRef>
          </c:val>
          <c:smooth val="0"/>
          <c:extLst>
            <c:ext xmlns:c16="http://schemas.microsoft.com/office/drawing/2014/chart" uri="{C3380CC4-5D6E-409C-BE32-E72D297353CC}">
              <c16:uniqueId val="{00000000-22D4-4785-8AA1-F7277D521E3C}"/>
            </c:ext>
          </c:extLst>
        </c:ser>
        <c:ser>
          <c:idx val="1"/>
          <c:order val="1"/>
          <c:tx>
            <c:strRef>
              <c:f>Sheet1!$I$1</c:f>
              <c:strCache>
                <c:ptCount val="1"/>
                <c:pt idx="0">
                  <c:v>quality_2SLS</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Sheet1!$A$2:$A$14</c:f>
              <c:numCache>
                <c:formatCode>General</c:formatCode>
                <c:ptCount val="13"/>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numCache>
            </c:numRef>
          </c:cat>
          <c:val>
            <c:numRef>
              <c:f>Sheet1!$I$2:$I$14</c:f>
              <c:numCache>
                <c:formatCode>0.00E+00</c:formatCode>
                <c:ptCount val="13"/>
                <c:pt idx="0">
                  <c:v>-0.47706569999999998</c:v>
                </c:pt>
                <c:pt idx="1">
                  <c:v>-0.37534329999999999</c:v>
                </c:pt>
                <c:pt idx="2">
                  <c:v>-0.26165739999999998</c:v>
                </c:pt>
                <c:pt idx="3">
                  <c:v>0.35016180000000002</c:v>
                </c:pt>
                <c:pt idx="4">
                  <c:v>0.58322549999999995</c:v>
                </c:pt>
                <c:pt idx="5">
                  <c:v>0.95913389999999998</c:v>
                </c:pt>
                <c:pt idx="6">
                  <c:v>0.29116449999999999</c:v>
                </c:pt>
                <c:pt idx="7">
                  <c:v>1.232145</c:v>
                </c:pt>
                <c:pt idx="8">
                  <c:v>1.1286529999999999</c:v>
                </c:pt>
                <c:pt idx="9">
                  <c:v>1.5539769999999999</c:v>
                </c:pt>
                <c:pt idx="10">
                  <c:v>2.1695720000000001</c:v>
                </c:pt>
                <c:pt idx="11">
                  <c:v>2.8699919999999999</c:v>
                </c:pt>
                <c:pt idx="12">
                  <c:v>3.3959139999999999</c:v>
                </c:pt>
              </c:numCache>
            </c:numRef>
          </c:val>
          <c:smooth val="0"/>
          <c:extLst>
            <c:ext xmlns:c16="http://schemas.microsoft.com/office/drawing/2014/chart" uri="{C3380CC4-5D6E-409C-BE32-E72D297353CC}">
              <c16:uniqueId val="{00000001-22D4-4785-8AA1-F7277D521E3C}"/>
            </c:ext>
          </c:extLst>
        </c:ser>
        <c:ser>
          <c:idx val="2"/>
          <c:order val="2"/>
          <c:tx>
            <c:strRef>
              <c:f>Sheet1!$J$1</c:f>
              <c:strCache>
                <c:ptCount val="1"/>
                <c:pt idx="0">
                  <c:v>quality_agg</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numRef>
              <c:f>Sheet1!$A$2:$A$14</c:f>
              <c:numCache>
                <c:formatCode>General</c:formatCode>
                <c:ptCount val="13"/>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numCache>
            </c:numRef>
          </c:cat>
          <c:val>
            <c:numRef>
              <c:f>Sheet1!$J$2:$J$14</c:f>
              <c:numCache>
                <c:formatCode>0.00E+00</c:formatCode>
                <c:ptCount val="13"/>
                <c:pt idx="0">
                  <c:v>-0.19295780000000001</c:v>
                </c:pt>
                <c:pt idx="1">
                  <c:v>-0.1956936</c:v>
                </c:pt>
                <c:pt idx="2">
                  <c:v>-0.21213360000000001</c:v>
                </c:pt>
                <c:pt idx="3">
                  <c:v>0.22533439999999999</c:v>
                </c:pt>
                <c:pt idx="4">
                  <c:v>0.69079820000000003</c:v>
                </c:pt>
                <c:pt idx="5">
                  <c:v>1.0225299999999999</c:v>
                </c:pt>
                <c:pt idx="6">
                  <c:v>1.763541</c:v>
                </c:pt>
                <c:pt idx="7">
                  <c:v>2.9236710000000001</c:v>
                </c:pt>
                <c:pt idx="8">
                  <c:v>3.1369669999999998</c:v>
                </c:pt>
                <c:pt idx="9">
                  <c:v>3.40218</c:v>
                </c:pt>
                <c:pt idx="10">
                  <c:v>4.2960560000000001</c:v>
                </c:pt>
                <c:pt idx="11">
                  <c:v>5.6875720000000003</c:v>
                </c:pt>
                <c:pt idx="12">
                  <c:v>6.7321850000000003</c:v>
                </c:pt>
              </c:numCache>
            </c:numRef>
          </c:val>
          <c:smooth val="0"/>
          <c:extLst>
            <c:ext xmlns:c16="http://schemas.microsoft.com/office/drawing/2014/chart" uri="{C3380CC4-5D6E-409C-BE32-E72D297353CC}">
              <c16:uniqueId val="{00000002-22D4-4785-8AA1-F7277D521E3C}"/>
            </c:ext>
          </c:extLst>
        </c:ser>
        <c:ser>
          <c:idx val="3"/>
          <c:order val="3"/>
          <c:tx>
            <c:strRef>
              <c:f>Sheet1!$K$1</c:f>
              <c:strCache>
                <c:ptCount val="1"/>
                <c:pt idx="0">
                  <c:v>log_price</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Ref>
              <c:f>Sheet1!$A$2:$A$14</c:f>
              <c:numCache>
                <c:formatCode>General</c:formatCode>
                <c:ptCount val="13"/>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numCache>
            </c:numRef>
          </c:cat>
          <c:val>
            <c:numRef>
              <c:f>Sheet1!$K$2:$K$14</c:f>
              <c:numCache>
                <c:formatCode>General</c:formatCode>
                <c:ptCount val="13"/>
                <c:pt idx="0">
                  <c:v>-1.19173E-2</c:v>
                </c:pt>
                <c:pt idx="1">
                  <c:v>-5.8489999999999996E-4</c:v>
                </c:pt>
                <c:pt idx="2">
                  <c:v>1.07861E-2</c:v>
                </c:pt>
                <c:pt idx="3">
                  <c:v>9.17182E-2</c:v>
                </c:pt>
                <c:pt idx="4">
                  <c:v>0.18469240000000001</c:v>
                </c:pt>
                <c:pt idx="5">
                  <c:v>0.25362570000000001</c:v>
                </c:pt>
                <c:pt idx="6">
                  <c:v>0.38003569999999998</c:v>
                </c:pt>
                <c:pt idx="7">
                  <c:v>0.56228279999999997</c:v>
                </c:pt>
                <c:pt idx="8">
                  <c:v>0.62527140000000003</c:v>
                </c:pt>
                <c:pt idx="9">
                  <c:v>0.67079690000000003</c:v>
                </c:pt>
                <c:pt idx="10">
                  <c:v>0.81972650000000002</c:v>
                </c:pt>
                <c:pt idx="11">
                  <c:v>1.049749</c:v>
                </c:pt>
                <c:pt idx="12">
                  <c:v>1.221088</c:v>
                </c:pt>
              </c:numCache>
            </c:numRef>
          </c:val>
          <c:smooth val="0"/>
          <c:extLst>
            <c:ext xmlns:c16="http://schemas.microsoft.com/office/drawing/2014/chart" uri="{C3380CC4-5D6E-409C-BE32-E72D297353CC}">
              <c16:uniqueId val="{00000003-22D4-4785-8AA1-F7277D521E3C}"/>
            </c:ext>
          </c:extLst>
        </c:ser>
        <c:dLbls>
          <c:showLegendKey val="0"/>
          <c:showVal val="0"/>
          <c:showCatName val="0"/>
          <c:showSerName val="0"/>
          <c:showPercent val="0"/>
          <c:showBubbleSize val="0"/>
        </c:dLbls>
        <c:marker val="1"/>
        <c:smooth val="0"/>
        <c:axId val="1275576864"/>
        <c:axId val="1105635472"/>
      </c:lineChart>
      <c:catAx>
        <c:axId val="12755768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1105635472"/>
        <c:crosses val="autoZero"/>
        <c:auto val="1"/>
        <c:lblAlgn val="ctr"/>
        <c:lblOffset val="100"/>
        <c:noMultiLvlLbl val="0"/>
      </c:catAx>
      <c:valAx>
        <c:axId val="1105635472"/>
        <c:scaling>
          <c:orientation val="minMax"/>
        </c:scaling>
        <c:delete val="0"/>
        <c:axPos val="l"/>
        <c:majorGridlines>
          <c:spPr>
            <a:ln w="9525" cap="flat" cmpd="sng" algn="ctr">
              <a:solidFill>
                <a:schemeClr val="tx1">
                  <a:lumMod val="15000"/>
                  <a:lumOff val="85000"/>
                </a:schemeClr>
              </a:solidFill>
              <a:round/>
            </a:ln>
            <a:effectLst/>
          </c:spPr>
        </c:majorGridlines>
        <c:numFmt formatCode="0.00E+00"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12755768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b="1"/>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1-02-03T22:26:14.229" idx="1">
    <p:pos x="10" y="10"/>
    <p:text/>
    <p:extLst>
      <p:ext uri="{C676402C-5697-4E1C-873F-D02D1690AC5C}">
        <p15:threadingInfo xmlns:p15="http://schemas.microsoft.com/office/powerpoint/2012/main" timeZoneBias="-4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3B46BE-2853-41E3-8BF1-461D9175F43F}" type="datetimeFigureOut">
              <a:rPr lang="zh-CN" altLang="en-US" smtClean="0"/>
              <a:t>2021/2/4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3CB262-89C2-441E-BFBD-59F78DC09FD9}" type="slidenum">
              <a:rPr lang="zh-CN" altLang="en-US" smtClean="0"/>
              <a:t>‹#›</a:t>
            </a:fld>
            <a:endParaRPr lang="zh-CN" altLang="en-US"/>
          </a:p>
        </p:txBody>
      </p:sp>
    </p:spTree>
    <p:extLst>
      <p:ext uri="{BB962C8B-B14F-4D97-AF65-F5344CB8AC3E}">
        <p14:creationId xmlns:p14="http://schemas.microsoft.com/office/powerpoint/2010/main" val="3025528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43CB262-89C2-441E-BFBD-59F78DC09FD9}" type="slidenum">
              <a:rPr lang="zh-CN" altLang="en-US" smtClean="0"/>
              <a:t>3</a:t>
            </a:fld>
            <a:endParaRPr lang="zh-CN" altLang="en-US"/>
          </a:p>
        </p:txBody>
      </p:sp>
    </p:spTree>
    <p:extLst>
      <p:ext uri="{BB962C8B-B14F-4D97-AF65-F5344CB8AC3E}">
        <p14:creationId xmlns:p14="http://schemas.microsoft.com/office/powerpoint/2010/main" val="25468223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43CB262-89C2-441E-BFBD-59F78DC09FD9}" type="slidenum">
              <a:rPr lang="zh-CN" altLang="en-US" smtClean="0"/>
              <a:t>16</a:t>
            </a:fld>
            <a:endParaRPr lang="zh-CN" altLang="en-US"/>
          </a:p>
        </p:txBody>
      </p:sp>
    </p:spTree>
    <p:extLst>
      <p:ext uri="{BB962C8B-B14F-4D97-AF65-F5344CB8AC3E}">
        <p14:creationId xmlns:p14="http://schemas.microsoft.com/office/powerpoint/2010/main" val="11423001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Price</a:t>
            </a:r>
            <a:r>
              <a:rPr lang="en-US" altLang="zh-CN" baseline="0" dirty="0"/>
              <a:t> elasticity </a:t>
            </a:r>
            <a:r>
              <a:rPr lang="zh-CN" altLang="en-US" baseline="0" dirty="0"/>
              <a:t>越接近</a:t>
            </a:r>
            <a:r>
              <a:rPr lang="en-US" altLang="zh-CN" baseline="0" dirty="0"/>
              <a:t>1</a:t>
            </a:r>
            <a:r>
              <a:rPr lang="zh-CN" altLang="en-US" baseline="0" dirty="0"/>
              <a:t>越小</a:t>
            </a:r>
            <a:endParaRPr lang="zh-CN" altLang="en-US" dirty="0"/>
          </a:p>
        </p:txBody>
      </p:sp>
      <p:sp>
        <p:nvSpPr>
          <p:cNvPr id="4" name="灯片编号占位符 3"/>
          <p:cNvSpPr>
            <a:spLocks noGrp="1"/>
          </p:cNvSpPr>
          <p:nvPr>
            <p:ph type="sldNum" sz="quarter" idx="10"/>
          </p:nvPr>
        </p:nvSpPr>
        <p:spPr/>
        <p:txBody>
          <a:bodyPr/>
          <a:lstStyle/>
          <a:p>
            <a:fld id="{F43CB262-89C2-441E-BFBD-59F78DC09FD9}" type="slidenum">
              <a:rPr lang="zh-CN" altLang="en-US" smtClean="0"/>
              <a:t>19</a:t>
            </a:fld>
            <a:endParaRPr lang="zh-CN" altLang="en-US"/>
          </a:p>
        </p:txBody>
      </p:sp>
    </p:spTree>
    <p:extLst>
      <p:ext uri="{BB962C8B-B14F-4D97-AF65-F5344CB8AC3E}">
        <p14:creationId xmlns:p14="http://schemas.microsoft.com/office/powerpoint/2010/main" val="35023694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43CB262-89C2-441E-BFBD-59F78DC09FD9}" type="slidenum">
              <a:rPr lang="zh-CN" altLang="en-US" smtClean="0"/>
              <a:t>21</a:t>
            </a:fld>
            <a:endParaRPr lang="zh-CN" altLang="en-US"/>
          </a:p>
        </p:txBody>
      </p:sp>
    </p:spTree>
    <p:extLst>
      <p:ext uri="{BB962C8B-B14F-4D97-AF65-F5344CB8AC3E}">
        <p14:creationId xmlns:p14="http://schemas.microsoft.com/office/powerpoint/2010/main" val="17498922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43CB262-89C2-441E-BFBD-59F78DC09FD9}" type="slidenum">
              <a:rPr lang="zh-CN" altLang="en-US" smtClean="0"/>
              <a:t>22</a:t>
            </a:fld>
            <a:endParaRPr lang="zh-CN" altLang="en-US"/>
          </a:p>
        </p:txBody>
      </p:sp>
    </p:spTree>
    <p:extLst>
      <p:ext uri="{BB962C8B-B14F-4D97-AF65-F5344CB8AC3E}">
        <p14:creationId xmlns:p14="http://schemas.microsoft.com/office/powerpoint/2010/main" val="42561095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43CB262-89C2-441E-BFBD-59F78DC09FD9}" type="slidenum">
              <a:rPr lang="zh-CN" altLang="en-US" smtClean="0"/>
              <a:t>27</a:t>
            </a:fld>
            <a:endParaRPr lang="zh-CN" altLang="en-US"/>
          </a:p>
        </p:txBody>
      </p:sp>
    </p:spTree>
    <p:extLst>
      <p:ext uri="{BB962C8B-B14F-4D97-AF65-F5344CB8AC3E}">
        <p14:creationId xmlns:p14="http://schemas.microsoft.com/office/powerpoint/2010/main" val="19450126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43CB262-89C2-441E-BFBD-59F78DC09FD9}" type="slidenum">
              <a:rPr lang="zh-CN" altLang="en-US" smtClean="0"/>
              <a:t>31</a:t>
            </a:fld>
            <a:endParaRPr lang="zh-CN" altLang="en-US"/>
          </a:p>
        </p:txBody>
      </p:sp>
    </p:spTree>
    <p:extLst>
      <p:ext uri="{BB962C8B-B14F-4D97-AF65-F5344CB8AC3E}">
        <p14:creationId xmlns:p14="http://schemas.microsoft.com/office/powerpoint/2010/main" val="2971217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补充</a:t>
            </a:r>
            <a:r>
              <a:rPr lang="en-US" altLang="zh-CN" dirty="0"/>
              <a:t>log price on industry,</a:t>
            </a:r>
            <a:r>
              <a:rPr lang="en-US" altLang="zh-CN" baseline="0" dirty="0"/>
              <a:t> robot types, country origins</a:t>
            </a:r>
            <a:endParaRPr lang="zh-CN" altLang="en-US" dirty="0"/>
          </a:p>
        </p:txBody>
      </p:sp>
      <p:sp>
        <p:nvSpPr>
          <p:cNvPr id="4" name="灯片编号占位符 3"/>
          <p:cNvSpPr>
            <a:spLocks noGrp="1"/>
          </p:cNvSpPr>
          <p:nvPr>
            <p:ph type="sldNum" sz="quarter" idx="10"/>
          </p:nvPr>
        </p:nvSpPr>
        <p:spPr/>
        <p:txBody>
          <a:bodyPr/>
          <a:lstStyle/>
          <a:p>
            <a:fld id="{F43CB262-89C2-441E-BFBD-59F78DC09FD9}" type="slidenum">
              <a:rPr lang="zh-CN" altLang="en-US" smtClean="0"/>
              <a:t>5</a:t>
            </a:fld>
            <a:endParaRPr lang="zh-CN" altLang="en-US"/>
          </a:p>
        </p:txBody>
      </p:sp>
    </p:spTree>
    <p:extLst>
      <p:ext uri="{BB962C8B-B14F-4D97-AF65-F5344CB8AC3E}">
        <p14:creationId xmlns:p14="http://schemas.microsoft.com/office/powerpoint/2010/main" val="1314224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Will do</a:t>
            </a:r>
            <a:r>
              <a:rPr lang="en-US" altLang="zh-CN" baseline="0" dirty="0"/>
              <a:t> the global comparison with China later</a:t>
            </a:r>
            <a:endParaRPr lang="zh-CN" altLang="en-US" dirty="0"/>
          </a:p>
        </p:txBody>
      </p:sp>
      <p:sp>
        <p:nvSpPr>
          <p:cNvPr id="4" name="灯片编号占位符 3"/>
          <p:cNvSpPr>
            <a:spLocks noGrp="1"/>
          </p:cNvSpPr>
          <p:nvPr>
            <p:ph type="sldNum" sz="quarter" idx="10"/>
          </p:nvPr>
        </p:nvSpPr>
        <p:spPr/>
        <p:txBody>
          <a:bodyPr/>
          <a:lstStyle/>
          <a:p>
            <a:fld id="{F43CB262-89C2-441E-BFBD-59F78DC09FD9}" type="slidenum">
              <a:rPr lang="zh-CN" altLang="en-US" smtClean="0"/>
              <a:t>6</a:t>
            </a:fld>
            <a:endParaRPr lang="zh-CN" altLang="en-US"/>
          </a:p>
        </p:txBody>
      </p:sp>
    </p:spTree>
    <p:extLst>
      <p:ext uri="{BB962C8B-B14F-4D97-AF65-F5344CB8AC3E}">
        <p14:creationId xmlns:p14="http://schemas.microsoft.com/office/powerpoint/2010/main" val="678013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i="0" kern="1200" dirty="0">
                <a:solidFill>
                  <a:schemeClr val="tx1"/>
                </a:solidFill>
                <a:effectLst/>
                <a:latin typeface="+mn-lt"/>
                <a:ea typeface="+mn-ea"/>
                <a:cs typeface="+mn-cs"/>
              </a:rPr>
              <a:t>Moving skills from hands to heads: does importing technology affect export performance in textiles?</a:t>
            </a:r>
          </a:p>
          <a:p>
            <a:endParaRPr lang="zh-CN" altLang="en-US" dirty="0"/>
          </a:p>
        </p:txBody>
      </p:sp>
      <p:sp>
        <p:nvSpPr>
          <p:cNvPr id="4" name="灯片编号占位符 3"/>
          <p:cNvSpPr>
            <a:spLocks noGrp="1"/>
          </p:cNvSpPr>
          <p:nvPr>
            <p:ph type="sldNum" sz="quarter" idx="10"/>
          </p:nvPr>
        </p:nvSpPr>
        <p:spPr/>
        <p:txBody>
          <a:bodyPr/>
          <a:lstStyle/>
          <a:p>
            <a:fld id="{F43CB262-89C2-441E-BFBD-59F78DC09FD9}" type="slidenum">
              <a:rPr lang="zh-CN" altLang="en-US" smtClean="0"/>
              <a:t>7</a:t>
            </a:fld>
            <a:endParaRPr lang="zh-CN" altLang="en-US"/>
          </a:p>
        </p:txBody>
      </p:sp>
    </p:spTree>
    <p:extLst>
      <p:ext uri="{BB962C8B-B14F-4D97-AF65-F5344CB8AC3E}">
        <p14:creationId xmlns:p14="http://schemas.microsoft.com/office/powerpoint/2010/main" val="3118896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43CB262-89C2-441E-BFBD-59F78DC09FD9}" type="slidenum">
              <a:rPr lang="zh-CN" altLang="en-US" smtClean="0"/>
              <a:t>8</a:t>
            </a:fld>
            <a:endParaRPr lang="zh-CN" altLang="en-US"/>
          </a:p>
        </p:txBody>
      </p:sp>
    </p:spTree>
    <p:extLst>
      <p:ext uri="{BB962C8B-B14F-4D97-AF65-F5344CB8AC3E}">
        <p14:creationId xmlns:p14="http://schemas.microsoft.com/office/powerpoint/2010/main" val="11041808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43CB262-89C2-441E-BFBD-59F78DC09FD9}" type="slidenum">
              <a:rPr lang="zh-CN" altLang="en-US" smtClean="0"/>
              <a:t>10</a:t>
            </a:fld>
            <a:endParaRPr lang="zh-CN" altLang="en-US"/>
          </a:p>
        </p:txBody>
      </p:sp>
    </p:spTree>
    <p:extLst>
      <p:ext uri="{BB962C8B-B14F-4D97-AF65-F5344CB8AC3E}">
        <p14:creationId xmlns:p14="http://schemas.microsoft.com/office/powerpoint/2010/main" val="1696683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43CB262-89C2-441E-BFBD-59F78DC09FD9}" type="slidenum">
              <a:rPr lang="zh-CN" altLang="en-US" smtClean="0"/>
              <a:t>11</a:t>
            </a:fld>
            <a:endParaRPr lang="zh-CN" altLang="en-US"/>
          </a:p>
        </p:txBody>
      </p:sp>
    </p:spTree>
    <p:extLst>
      <p:ext uri="{BB962C8B-B14F-4D97-AF65-F5344CB8AC3E}">
        <p14:creationId xmlns:p14="http://schemas.microsoft.com/office/powerpoint/2010/main" val="10108838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43CB262-89C2-441E-BFBD-59F78DC09FD9}" type="slidenum">
              <a:rPr lang="zh-CN" altLang="en-US" smtClean="0"/>
              <a:t>14</a:t>
            </a:fld>
            <a:endParaRPr lang="zh-CN" altLang="en-US"/>
          </a:p>
        </p:txBody>
      </p:sp>
    </p:spTree>
    <p:extLst>
      <p:ext uri="{BB962C8B-B14F-4D97-AF65-F5344CB8AC3E}">
        <p14:creationId xmlns:p14="http://schemas.microsoft.com/office/powerpoint/2010/main" val="19585447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43CB262-89C2-441E-BFBD-59F78DC09FD9}" type="slidenum">
              <a:rPr lang="zh-CN" altLang="en-US" smtClean="0"/>
              <a:t>15</a:t>
            </a:fld>
            <a:endParaRPr lang="zh-CN" altLang="en-US"/>
          </a:p>
        </p:txBody>
      </p:sp>
    </p:spTree>
    <p:extLst>
      <p:ext uri="{BB962C8B-B14F-4D97-AF65-F5344CB8AC3E}">
        <p14:creationId xmlns:p14="http://schemas.microsoft.com/office/powerpoint/2010/main" val="180781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A417FA27-439A-44F4-A3AD-D851A4CF73E2}" type="datetimeFigureOut">
              <a:rPr lang="zh-CN" altLang="en-US" smtClean="0"/>
              <a:t>2021/2/4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AC9FB64-7103-4373-A748-98CFD57CA609}" type="slidenum">
              <a:rPr lang="zh-CN" altLang="en-US" smtClean="0"/>
              <a:t>‹#›</a:t>
            </a:fld>
            <a:endParaRPr lang="zh-CN" altLang="en-US"/>
          </a:p>
        </p:txBody>
      </p:sp>
    </p:spTree>
    <p:extLst>
      <p:ext uri="{BB962C8B-B14F-4D97-AF65-F5344CB8AC3E}">
        <p14:creationId xmlns:p14="http://schemas.microsoft.com/office/powerpoint/2010/main" val="982142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417FA27-439A-44F4-A3AD-D851A4CF73E2}" type="datetimeFigureOut">
              <a:rPr lang="zh-CN" altLang="en-US" smtClean="0"/>
              <a:t>2021/2/4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AC9FB64-7103-4373-A748-98CFD57CA609}" type="slidenum">
              <a:rPr lang="zh-CN" altLang="en-US" smtClean="0"/>
              <a:t>‹#›</a:t>
            </a:fld>
            <a:endParaRPr lang="zh-CN" altLang="en-US"/>
          </a:p>
        </p:txBody>
      </p:sp>
    </p:spTree>
    <p:extLst>
      <p:ext uri="{BB962C8B-B14F-4D97-AF65-F5344CB8AC3E}">
        <p14:creationId xmlns:p14="http://schemas.microsoft.com/office/powerpoint/2010/main" val="1668994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417FA27-439A-44F4-A3AD-D851A4CF73E2}" type="datetimeFigureOut">
              <a:rPr lang="zh-CN" altLang="en-US" smtClean="0"/>
              <a:t>2021/2/4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AC9FB64-7103-4373-A748-98CFD57CA609}" type="slidenum">
              <a:rPr lang="zh-CN" altLang="en-US" smtClean="0"/>
              <a:t>‹#›</a:t>
            </a:fld>
            <a:endParaRPr lang="zh-CN" altLang="en-US"/>
          </a:p>
        </p:txBody>
      </p:sp>
    </p:spTree>
    <p:extLst>
      <p:ext uri="{BB962C8B-B14F-4D97-AF65-F5344CB8AC3E}">
        <p14:creationId xmlns:p14="http://schemas.microsoft.com/office/powerpoint/2010/main" val="3242740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195470" y="100083"/>
            <a:ext cx="10515600" cy="953466"/>
          </a:xfrm>
        </p:spPr>
        <p:txBody>
          <a:bodyPr/>
          <a:lstStyle>
            <a:lvl1pPr>
              <a:defRPr b="1">
                <a:latin typeface="Times New Roman" panose="02020603050405020304" pitchFamily="18" charset="0"/>
                <a:cs typeface="Times New Roman" panose="02020603050405020304" pitchFamily="18" charset="0"/>
              </a:defRPr>
            </a:lvl1pPr>
          </a:lstStyle>
          <a:p>
            <a:r>
              <a:rPr lang="zh-CN" altLang="en-US" dirty="0"/>
              <a:t>单击此处编辑母版标题样式</a:t>
            </a:r>
          </a:p>
        </p:txBody>
      </p:sp>
      <p:sp>
        <p:nvSpPr>
          <p:cNvPr id="3" name="内容占位符 2"/>
          <p:cNvSpPr>
            <a:spLocks noGrp="1"/>
          </p:cNvSpPr>
          <p:nvPr>
            <p:ph idx="1"/>
          </p:nvPr>
        </p:nvSpPr>
        <p:spPr>
          <a:xfrm>
            <a:off x="646044" y="1209399"/>
            <a:ext cx="10515600" cy="4972740"/>
          </a:xfrm>
        </p:spPr>
        <p:txBody>
          <a:bodyPr>
            <a:normAutofit/>
          </a:bodyPr>
          <a:lstStyle>
            <a:lvl1pPr>
              <a:defRPr sz="2800">
                <a:latin typeface="Times New Roman" panose="02020603050405020304" pitchFamily="18" charset="0"/>
                <a:cs typeface="Times New Roman" panose="02020603050405020304" pitchFamily="18" charset="0"/>
              </a:defRPr>
            </a:lvl1pPr>
            <a:lvl2pPr>
              <a:defRPr sz="2800">
                <a:latin typeface="Times New Roman" panose="02020603050405020304" pitchFamily="18" charset="0"/>
                <a:cs typeface="Times New Roman" panose="02020603050405020304" pitchFamily="18" charset="0"/>
              </a:defRPr>
            </a:lvl2pPr>
            <a:lvl3pPr>
              <a:defRPr sz="2800">
                <a:latin typeface="Times New Roman" panose="02020603050405020304" pitchFamily="18" charset="0"/>
                <a:cs typeface="Times New Roman" panose="02020603050405020304" pitchFamily="18" charset="0"/>
              </a:defRPr>
            </a:lvl3pPr>
            <a:lvl4pPr>
              <a:defRPr sz="2800">
                <a:latin typeface="Times New Roman" panose="02020603050405020304" pitchFamily="18" charset="0"/>
                <a:cs typeface="Times New Roman" panose="02020603050405020304" pitchFamily="18" charset="0"/>
              </a:defRPr>
            </a:lvl4pPr>
            <a:lvl5pPr>
              <a:defRPr sz="2800">
                <a:latin typeface="Times New Roman" panose="02020603050405020304" pitchFamily="18" charset="0"/>
                <a:cs typeface="Times New Roman" panose="02020603050405020304" pitchFamily="18" charset="0"/>
              </a:defRPr>
            </a:lvl5p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nvPr>
        </p:nvSpPr>
        <p:spPr/>
        <p:txBody>
          <a:bodyPr/>
          <a:lstStyle/>
          <a:p>
            <a:fld id="{A417FA27-439A-44F4-A3AD-D851A4CF73E2}" type="datetimeFigureOut">
              <a:rPr lang="zh-CN" altLang="en-US" smtClean="0"/>
              <a:t>2021/2/4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AC9FB64-7103-4373-A748-98CFD57CA609}" type="slidenum">
              <a:rPr lang="zh-CN" altLang="en-US" smtClean="0"/>
              <a:t>‹#›</a:t>
            </a:fld>
            <a:endParaRPr lang="zh-CN" altLang="en-US"/>
          </a:p>
        </p:txBody>
      </p:sp>
    </p:spTree>
    <p:extLst>
      <p:ext uri="{BB962C8B-B14F-4D97-AF65-F5344CB8AC3E}">
        <p14:creationId xmlns:p14="http://schemas.microsoft.com/office/powerpoint/2010/main" val="2828813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A417FA27-439A-44F4-A3AD-D851A4CF73E2}" type="datetimeFigureOut">
              <a:rPr lang="zh-CN" altLang="en-US" smtClean="0"/>
              <a:t>2021/2/4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AC9FB64-7103-4373-A748-98CFD57CA609}" type="slidenum">
              <a:rPr lang="zh-CN" altLang="en-US" smtClean="0"/>
              <a:t>‹#›</a:t>
            </a:fld>
            <a:endParaRPr lang="zh-CN" altLang="en-US"/>
          </a:p>
        </p:txBody>
      </p:sp>
    </p:spTree>
    <p:extLst>
      <p:ext uri="{BB962C8B-B14F-4D97-AF65-F5344CB8AC3E}">
        <p14:creationId xmlns:p14="http://schemas.microsoft.com/office/powerpoint/2010/main" val="3253990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A417FA27-439A-44F4-A3AD-D851A4CF73E2}" type="datetimeFigureOut">
              <a:rPr lang="zh-CN" altLang="en-US" smtClean="0"/>
              <a:t>2021/2/4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AC9FB64-7103-4373-A748-98CFD57CA609}" type="slidenum">
              <a:rPr lang="zh-CN" altLang="en-US" smtClean="0"/>
              <a:t>‹#›</a:t>
            </a:fld>
            <a:endParaRPr lang="zh-CN" altLang="en-US"/>
          </a:p>
        </p:txBody>
      </p:sp>
    </p:spTree>
    <p:extLst>
      <p:ext uri="{BB962C8B-B14F-4D97-AF65-F5344CB8AC3E}">
        <p14:creationId xmlns:p14="http://schemas.microsoft.com/office/powerpoint/2010/main" val="2592789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A417FA27-439A-44F4-A3AD-D851A4CF73E2}" type="datetimeFigureOut">
              <a:rPr lang="zh-CN" altLang="en-US" smtClean="0"/>
              <a:t>2021/2/4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AC9FB64-7103-4373-A748-98CFD57CA609}" type="slidenum">
              <a:rPr lang="zh-CN" altLang="en-US" smtClean="0"/>
              <a:t>‹#›</a:t>
            </a:fld>
            <a:endParaRPr lang="zh-CN" altLang="en-US"/>
          </a:p>
        </p:txBody>
      </p:sp>
    </p:spTree>
    <p:extLst>
      <p:ext uri="{BB962C8B-B14F-4D97-AF65-F5344CB8AC3E}">
        <p14:creationId xmlns:p14="http://schemas.microsoft.com/office/powerpoint/2010/main" val="3444927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A417FA27-439A-44F4-A3AD-D851A4CF73E2}" type="datetimeFigureOut">
              <a:rPr lang="zh-CN" altLang="en-US" smtClean="0"/>
              <a:t>2021/2/4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AC9FB64-7103-4373-A748-98CFD57CA609}" type="slidenum">
              <a:rPr lang="zh-CN" altLang="en-US" smtClean="0"/>
              <a:t>‹#›</a:t>
            </a:fld>
            <a:endParaRPr lang="zh-CN" altLang="en-US"/>
          </a:p>
        </p:txBody>
      </p:sp>
    </p:spTree>
    <p:extLst>
      <p:ext uri="{BB962C8B-B14F-4D97-AF65-F5344CB8AC3E}">
        <p14:creationId xmlns:p14="http://schemas.microsoft.com/office/powerpoint/2010/main" val="319091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417FA27-439A-44F4-A3AD-D851A4CF73E2}" type="datetimeFigureOut">
              <a:rPr lang="zh-CN" altLang="en-US" smtClean="0"/>
              <a:t>2021/2/4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AC9FB64-7103-4373-A748-98CFD57CA609}" type="slidenum">
              <a:rPr lang="zh-CN" altLang="en-US" smtClean="0"/>
              <a:t>‹#›</a:t>
            </a:fld>
            <a:endParaRPr lang="zh-CN" altLang="en-US"/>
          </a:p>
        </p:txBody>
      </p:sp>
    </p:spTree>
    <p:extLst>
      <p:ext uri="{BB962C8B-B14F-4D97-AF65-F5344CB8AC3E}">
        <p14:creationId xmlns:p14="http://schemas.microsoft.com/office/powerpoint/2010/main" val="1419645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A417FA27-439A-44F4-A3AD-D851A4CF73E2}" type="datetimeFigureOut">
              <a:rPr lang="zh-CN" altLang="en-US" smtClean="0"/>
              <a:t>2021/2/4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AC9FB64-7103-4373-A748-98CFD57CA609}" type="slidenum">
              <a:rPr lang="zh-CN" altLang="en-US" smtClean="0"/>
              <a:t>‹#›</a:t>
            </a:fld>
            <a:endParaRPr lang="zh-CN" altLang="en-US"/>
          </a:p>
        </p:txBody>
      </p:sp>
    </p:spTree>
    <p:extLst>
      <p:ext uri="{BB962C8B-B14F-4D97-AF65-F5344CB8AC3E}">
        <p14:creationId xmlns:p14="http://schemas.microsoft.com/office/powerpoint/2010/main" val="211781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A417FA27-439A-44F4-A3AD-D851A4CF73E2}" type="datetimeFigureOut">
              <a:rPr lang="zh-CN" altLang="en-US" smtClean="0"/>
              <a:t>2021/2/4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AC9FB64-7103-4373-A748-98CFD57CA609}" type="slidenum">
              <a:rPr lang="zh-CN" altLang="en-US" smtClean="0"/>
              <a:t>‹#›</a:t>
            </a:fld>
            <a:endParaRPr lang="zh-CN" altLang="en-US"/>
          </a:p>
        </p:txBody>
      </p:sp>
    </p:spTree>
    <p:extLst>
      <p:ext uri="{BB962C8B-B14F-4D97-AF65-F5344CB8AC3E}">
        <p14:creationId xmlns:p14="http://schemas.microsoft.com/office/powerpoint/2010/main" val="2576719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17FA27-439A-44F4-A3AD-D851A4CF73E2}" type="datetimeFigureOut">
              <a:rPr lang="zh-CN" altLang="en-US" smtClean="0"/>
              <a:t>2021/2/4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C9FB64-7103-4373-A748-98CFD57CA609}" type="slidenum">
              <a:rPr lang="zh-CN" altLang="en-US" smtClean="0"/>
              <a:t>‹#›</a:t>
            </a:fld>
            <a:endParaRPr lang="zh-CN" altLang="en-US"/>
          </a:p>
        </p:txBody>
      </p:sp>
    </p:spTree>
    <p:extLst>
      <p:ext uri="{BB962C8B-B14F-4D97-AF65-F5344CB8AC3E}">
        <p14:creationId xmlns:p14="http://schemas.microsoft.com/office/powerpoint/2010/main" val="2101426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2.wmf"/><Relationship Id="rId7" Type="http://schemas.openxmlformats.org/officeDocument/2006/relationships/oleObject" Target="../embeddings/oleObject2.bin"/><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wmf"/><Relationship Id="rId5" Type="http://schemas.openxmlformats.org/officeDocument/2006/relationships/oleObject" Target="../embeddings/oleObject1.bin"/><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714831" y="0"/>
            <a:ext cx="9631679" cy="2387600"/>
          </a:xfrm>
        </p:spPr>
        <p:txBody>
          <a:bodyPr>
            <a:noAutofit/>
          </a:bodyPr>
          <a:lstStyle/>
          <a:p>
            <a:r>
              <a:rPr lang="en-US" altLang="zh-CN" sz="4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Robot Use and Export Upgrading</a:t>
            </a:r>
            <a:endParaRPr lang="zh-CN" altLang="en-US"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副标题 2"/>
          <p:cNvSpPr>
            <a:spLocks noGrp="1"/>
          </p:cNvSpPr>
          <p:nvPr>
            <p:ph type="subTitle" idx="1"/>
          </p:nvPr>
        </p:nvSpPr>
        <p:spPr>
          <a:xfrm>
            <a:off x="1958670" y="3164716"/>
            <a:ext cx="9144000" cy="3108863"/>
          </a:xfrm>
        </p:spPr>
        <p:txBody>
          <a:bodyPr>
            <a:noAutofit/>
          </a:bodyPr>
          <a:lstStyle/>
          <a:p>
            <a:endParaRPr lang="en-US" altLang="zh-CN" dirty="0"/>
          </a:p>
          <a:p>
            <a:r>
              <a:rPr lang="en-US" altLang="zh-CN" b="1" dirty="0"/>
              <a:t>Xiaoying Li</a:t>
            </a:r>
            <a:r>
              <a:rPr lang="en-US" altLang="zh-CN" dirty="0"/>
              <a:t> (Sun </a:t>
            </a:r>
            <a:r>
              <a:rPr lang="en-US" altLang="zh-CN" dirty="0" err="1"/>
              <a:t>Yat-sen</a:t>
            </a:r>
            <a:r>
              <a:rPr lang="en-US" altLang="zh-CN" dirty="0"/>
              <a:t> Univ.)</a:t>
            </a:r>
          </a:p>
          <a:p>
            <a:r>
              <a:rPr lang="en-US" altLang="zh-CN" b="1" dirty="0" err="1"/>
              <a:t>Qiren</a:t>
            </a:r>
            <a:r>
              <a:rPr lang="en-US" altLang="zh-CN" b="1" dirty="0"/>
              <a:t> Liu </a:t>
            </a:r>
            <a:r>
              <a:rPr lang="en-US" altLang="zh-CN" dirty="0"/>
              <a:t>(Guangzhou Univ.)</a:t>
            </a:r>
          </a:p>
          <a:p>
            <a:r>
              <a:rPr lang="en-US" altLang="zh-CN" b="1" dirty="0"/>
              <a:t>Richard B. Freeman </a:t>
            </a:r>
            <a:r>
              <a:rPr lang="en-US" altLang="zh-CN" dirty="0"/>
              <a:t>(Harvard Univ.) </a:t>
            </a:r>
          </a:p>
          <a:p>
            <a:endParaRPr lang="en-US" altLang="zh-CN" b="1" dirty="0"/>
          </a:p>
          <a:p>
            <a:r>
              <a:rPr lang="en-US" altLang="zh-CN" b="1" dirty="0"/>
              <a:t>Harvard China Economy Seminar, Econ of S&amp;E Seminar </a:t>
            </a:r>
          </a:p>
          <a:p>
            <a:r>
              <a:rPr lang="en-US" altLang="zh-CN" b="1" dirty="0"/>
              <a:t>Feb. 3, 2021</a:t>
            </a:r>
          </a:p>
          <a:p>
            <a:endParaRPr lang="zh-CN" altLang="en-US" b="1" dirty="0"/>
          </a:p>
        </p:txBody>
      </p:sp>
    </p:spTree>
    <p:extLst>
      <p:ext uri="{BB962C8B-B14F-4D97-AF65-F5344CB8AC3E}">
        <p14:creationId xmlns:p14="http://schemas.microsoft.com/office/powerpoint/2010/main" val="2994110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Data</a:t>
            </a:r>
            <a:endParaRPr lang="zh-CN" altLang="en-US" dirty="0"/>
          </a:p>
        </p:txBody>
      </p:sp>
      <p:sp>
        <p:nvSpPr>
          <p:cNvPr id="3" name="内容占位符 2"/>
          <p:cNvSpPr>
            <a:spLocks noGrp="1"/>
          </p:cNvSpPr>
          <p:nvPr>
            <p:ph idx="1"/>
          </p:nvPr>
        </p:nvSpPr>
        <p:spPr>
          <a:xfrm>
            <a:off x="280285" y="755373"/>
            <a:ext cx="5815715" cy="5852160"/>
          </a:xfrm>
        </p:spPr>
        <p:txBody>
          <a:bodyPr>
            <a:noAutofit/>
          </a:bodyPr>
          <a:lstStyle/>
          <a:p>
            <a:r>
              <a:rPr lang="en-US" altLang="zh-CN" sz="2000" dirty="0"/>
              <a:t>We combine the establishments by name, zip code, and telephone number in </a:t>
            </a:r>
            <a:r>
              <a:rPr lang="en-US" altLang="zh-CN" sz="2000" b="1" dirty="0"/>
              <a:t>CCTS </a:t>
            </a:r>
            <a:r>
              <a:rPr lang="en-US" altLang="zh-CN" sz="2000" dirty="0"/>
              <a:t>with those in </a:t>
            </a:r>
            <a:r>
              <a:rPr lang="en-US" altLang="zh-CN" sz="2000" b="1" dirty="0"/>
              <a:t>ASIE</a:t>
            </a:r>
            <a:r>
              <a:rPr lang="en-US" altLang="zh-CN" sz="2000" dirty="0"/>
              <a:t>. </a:t>
            </a:r>
          </a:p>
          <a:p>
            <a:pPr lvl="1"/>
            <a:r>
              <a:rPr lang="en-US" altLang="zh-CN" sz="2000" b="1" dirty="0"/>
              <a:t>Transaction data from the Chinese Customs Trade Statistics (CCTS) database, which is compiled by the General Administration of Customs of China. </a:t>
            </a:r>
            <a:endParaRPr lang="en-US" altLang="zh-CN" sz="2000" dirty="0"/>
          </a:p>
          <a:p>
            <a:pPr lvl="1"/>
            <a:r>
              <a:rPr lang="en-US" altLang="zh-CN" sz="2000" dirty="0"/>
              <a:t>product level imports and exports at the 8-digit HS code. It records the </a:t>
            </a:r>
            <a:r>
              <a:rPr lang="en-US" altLang="zh-CN" sz="2000" b="1" dirty="0"/>
              <a:t>value, quantity, export destination country, trade types, and basic information of the company.</a:t>
            </a:r>
          </a:p>
          <a:p>
            <a:pPr lvl="1"/>
            <a:r>
              <a:rPr lang="en-US" altLang="zh-CN" sz="2000" dirty="0"/>
              <a:t>The second data, i.e. </a:t>
            </a:r>
            <a:r>
              <a:rPr lang="en-US" altLang="zh-CN" sz="2000" b="1" dirty="0"/>
              <a:t>Annual Survey of Industrial Enterprise in China (ASIE)</a:t>
            </a:r>
            <a:r>
              <a:rPr lang="en-US" altLang="zh-CN" sz="2000" dirty="0"/>
              <a:t>contains basic information of enterprises </a:t>
            </a:r>
          </a:p>
          <a:p>
            <a:pPr lvl="1"/>
            <a:r>
              <a:rPr lang="en-US" altLang="zh-CN" sz="2000" dirty="0"/>
              <a:t>company names, postal codes, telephone numbers, and financial information of enterprises such as </a:t>
            </a:r>
            <a:r>
              <a:rPr lang="en-US" altLang="zh-CN" sz="2000" b="1" dirty="0"/>
              <a:t>labor cost, employment, capital investment, capital stock, intermediate investment, industrial output value, and industrial added value.</a:t>
            </a:r>
            <a:endParaRPr lang="en-US" altLang="zh-CN" sz="2000" dirty="0"/>
          </a:p>
          <a:p>
            <a:endParaRPr lang="zh-CN" altLang="zh-CN" sz="2000" dirty="0"/>
          </a:p>
        </p:txBody>
      </p:sp>
      <p:graphicFrame>
        <p:nvGraphicFramePr>
          <p:cNvPr id="4" name="内容占位符 3"/>
          <p:cNvGraphicFramePr>
            <a:graphicFrameLocks/>
          </p:cNvGraphicFramePr>
          <p:nvPr>
            <p:extLst>
              <p:ext uri="{D42A27DB-BD31-4B8C-83A1-F6EECF244321}">
                <p14:modId xmlns:p14="http://schemas.microsoft.com/office/powerpoint/2010/main" val="2160139377"/>
              </p:ext>
            </p:extLst>
          </p:nvPr>
        </p:nvGraphicFramePr>
        <p:xfrm>
          <a:off x="6414055" y="576816"/>
          <a:ext cx="5732798" cy="5876825"/>
        </p:xfrm>
        <a:graphic>
          <a:graphicData uri="http://schemas.openxmlformats.org/drawingml/2006/table">
            <a:tbl>
              <a:tblPr firstRow="1" firstCol="1" bandRow="1">
                <a:tableStyleId>{5C22544A-7EE6-4342-B048-85BDC9FD1C3A}</a:tableStyleId>
              </a:tblPr>
              <a:tblGrid>
                <a:gridCol w="670401">
                  <a:extLst>
                    <a:ext uri="{9D8B030D-6E8A-4147-A177-3AD203B41FA5}">
                      <a16:colId xmlns:a16="http://schemas.microsoft.com/office/drawing/2014/main" val="701951198"/>
                    </a:ext>
                  </a:extLst>
                </a:gridCol>
                <a:gridCol w="793824">
                  <a:extLst>
                    <a:ext uri="{9D8B030D-6E8A-4147-A177-3AD203B41FA5}">
                      <a16:colId xmlns:a16="http://schemas.microsoft.com/office/drawing/2014/main" val="2368342871"/>
                    </a:ext>
                  </a:extLst>
                </a:gridCol>
                <a:gridCol w="743609">
                  <a:extLst>
                    <a:ext uri="{9D8B030D-6E8A-4147-A177-3AD203B41FA5}">
                      <a16:colId xmlns:a16="http://schemas.microsoft.com/office/drawing/2014/main" val="1469160859"/>
                    </a:ext>
                  </a:extLst>
                </a:gridCol>
                <a:gridCol w="747792">
                  <a:extLst>
                    <a:ext uri="{9D8B030D-6E8A-4147-A177-3AD203B41FA5}">
                      <a16:colId xmlns:a16="http://schemas.microsoft.com/office/drawing/2014/main" val="2104244900"/>
                    </a:ext>
                  </a:extLst>
                </a:gridCol>
                <a:gridCol w="1176552">
                  <a:extLst>
                    <a:ext uri="{9D8B030D-6E8A-4147-A177-3AD203B41FA5}">
                      <a16:colId xmlns:a16="http://schemas.microsoft.com/office/drawing/2014/main" val="405044907"/>
                    </a:ext>
                  </a:extLst>
                </a:gridCol>
                <a:gridCol w="852828">
                  <a:extLst>
                    <a:ext uri="{9D8B030D-6E8A-4147-A177-3AD203B41FA5}">
                      <a16:colId xmlns:a16="http://schemas.microsoft.com/office/drawing/2014/main" val="1325053593"/>
                    </a:ext>
                  </a:extLst>
                </a:gridCol>
                <a:gridCol w="747792">
                  <a:extLst>
                    <a:ext uri="{9D8B030D-6E8A-4147-A177-3AD203B41FA5}">
                      <a16:colId xmlns:a16="http://schemas.microsoft.com/office/drawing/2014/main" val="277906894"/>
                    </a:ext>
                  </a:extLst>
                </a:gridCol>
              </a:tblGrid>
              <a:tr h="338442">
                <a:tc rowSpan="2">
                  <a:txBody>
                    <a:bodyPr/>
                    <a:lstStyle/>
                    <a:p>
                      <a:pPr algn="ctr">
                        <a:spcAft>
                          <a:spcPts val="0"/>
                        </a:spcAft>
                      </a:pPr>
                      <a:r>
                        <a:rPr lang="en-US" sz="1600" kern="0">
                          <a:effectLst/>
                        </a:rPr>
                        <a:t>year</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gridSpan="3">
                  <a:txBody>
                    <a:bodyPr/>
                    <a:lstStyle/>
                    <a:p>
                      <a:pPr algn="ctr">
                        <a:spcAft>
                          <a:spcPts val="0"/>
                        </a:spcAft>
                      </a:pPr>
                      <a:r>
                        <a:rPr lang="en-US" sz="1600" kern="0" dirty="0">
                          <a:effectLst/>
                        </a:rPr>
                        <a:t>number of </a:t>
                      </a:r>
                    </a:p>
                    <a:p>
                      <a:pPr algn="ctr">
                        <a:spcAft>
                          <a:spcPts val="0"/>
                        </a:spcAft>
                      </a:pPr>
                      <a:r>
                        <a:rPr lang="en-US" sz="1800" kern="0" dirty="0">
                          <a:effectLst/>
                        </a:rPr>
                        <a:t>products</a:t>
                      </a:r>
                      <a:endParaRPr lang="zh-CN" sz="16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hMerge="1">
                  <a:txBody>
                    <a:bodyPr/>
                    <a:lstStyle/>
                    <a:p>
                      <a:endParaRPr lang="zh-CN" altLang="en-US"/>
                    </a:p>
                  </a:txBody>
                  <a:tcPr/>
                </a:tc>
                <a:tc hMerge="1">
                  <a:txBody>
                    <a:bodyPr/>
                    <a:lstStyle/>
                    <a:p>
                      <a:endParaRPr lang="zh-CN" altLang="en-US"/>
                    </a:p>
                  </a:txBody>
                  <a:tcPr/>
                </a:tc>
                <a:tc gridSpan="3">
                  <a:txBody>
                    <a:bodyPr/>
                    <a:lstStyle/>
                    <a:p>
                      <a:pPr algn="ctr">
                        <a:spcAft>
                          <a:spcPts val="0"/>
                        </a:spcAft>
                      </a:pPr>
                      <a:r>
                        <a:rPr lang="en-US" sz="1600" kern="0" dirty="0">
                          <a:effectLst/>
                        </a:rPr>
                        <a:t>number of </a:t>
                      </a:r>
                    </a:p>
                    <a:p>
                      <a:pPr algn="ctr">
                        <a:spcAft>
                          <a:spcPts val="0"/>
                        </a:spcAft>
                      </a:pPr>
                      <a:r>
                        <a:rPr lang="en-US" sz="1800" kern="0" dirty="0">
                          <a:effectLst/>
                        </a:rPr>
                        <a:t>establishments</a:t>
                      </a:r>
                      <a:endParaRPr lang="zh-CN" sz="16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4007113363"/>
                  </a:ext>
                </a:extLst>
              </a:tr>
              <a:tr h="620477">
                <a:tc vMerge="1">
                  <a:txBody>
                    <a:bodyPr/>
                    <a:lstStyle/>
                    <a:p>
                      <a:endParaRPr lang="zh-CN" altLang="en-US"/>
                    </a:p>
                  </a:txBody>
                  <a:tcPr/>
                </a:tc>
                <a:tc>
                  <a:txBody>
                    <a:bodyPr/>
                    <a:lstStyle/>
                    <a:p>
                      <a:pPr algn="ctr">
                        <a:spcAft>
                          <a:spcPts val="0"/>
                        </a:spcAft>
                      </a:pPr>
                      <a:r>
                        <a:rPr lang="en-US" sz="1600" kern="0" dirty="0">
                          <a:effectLst/>
                        </a:rPr>
                        <a:t>Before </a:t>
                      </a:r>
                      <a:endParaRPr lang="zh-CN" sz="1400" kern="100" dirty="0">
                        <a:effectLst/>
                      </a:endParaRPr>
                    </a:p>
                    <a:p>
                      <a:pPr algn="ctr">
                        <a:spcAft>
                          <a:spcPts val="0"/>
                        </a:spcAft>
                      </a:pPr>
                      <a:r>
                        <a:rPr lang="en-US" sz="1600" kern="0" dirty="0">
                          <a:effectLst/>
                        </a:rPr>
                        <a:t>merge</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b="1" kern="0" dirty="0">
                          <a:effectLst/>
                        </a:rPr>
                        <a:t>After </a:t>
                      </a:r>
                    </a:p>
                    <a:p>
                      <a:pPr algn="ctr">
                        <a:spcAft>
                          <a:spcPts val="0"/>
                        </a:spcAft>
                      </a:pPr>
                      <a:r>
                        <a:rPr lang="en-US" sz="1600" b="1" kern="0" dirty="0">
                          <a:effectLst/>
                        </a:rPr>
                        <a:t>merge</a:t>
                      </a:r>
                      <a:endParaRPr lang="zh-CN" sz="14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dirty="0">
                          <a:effectLst/>
                        </a:rPr>
                        <a:t>After/</a:t>
                      </a:r>
                      <a:endParaRPr lang="zh-CN" sz="1400" kern="100" dirty="0">
                        <a:effectLst/>
                      </a:endParaRPr>
                    </a:p>
                    <a:p>
                      <a:pPr algn="ctr">
                        <a:spcAft>
                          <a:spcPts val="0"/>
                        </a:spcAft>
                      </a:pPr>
                      <a:r>
                        <a:rPr lang="en-US" sz="1600" kern="0" dirty="0">
                          <a:effectLst/>
                        </a:rPr>
                        <a:t>before</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rPr>
                        <a:t>Before </a:t>
                      </a:r>
                      <a:endParaRPr lang="zh-CN" sz="1400" kern="100">
                        <a:effectLst/>
                      </a:endParaRPr>
                    </a:p>
                    <a:p>
                      <a:pPr algn="ctr">
                        <a:spcAft>
                          <a:spcPts val="0"/>
                        </a:spcAft>
                      </a:pPr>
                      <a:r>
                        <a:rPr lang="en-US" sz="1600" kern="0">
                          <a:effectLst/>
                        </a:rPr>
                        <a:t>merge</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b="1" kern="0" dirty="0">
                          <a:effectLst/>
                        </a:rPr>
                        <a:t>After </a:t>
                      </a:r>
                    </a:p>
                    <a:p>
                      <a:pPr algn="ctr">
                        <a:spcAft>
                          <a:spcPts val="0"/>
                        </a:spcAft>
                      </a:pPr>
                      <a:r>
                        <a:rPr lang="en-US" sz="1600" b="1" kern="0" dirty="0">
                          <a:effectLst/>
                        </a:rPr>
                        <a:t>merge</a:t>
                      </a:r>
                      <a:endParaRPr lang="zh-CN" sz="14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rPr>
                        <a:t>After/</a:t>
                      </a:r>
                      <a:endParaRPr lang="zh-CN" sz="1400" kern="100">
                        <a:effectLst/>
                      </a:endParaRPr>
                    </a:p>
                    <a:p>
                      <a:pPr algn="ctr">
                        <a:spcAft>
                          <a:spcPts val="0"/>
                        </a:spcAft>
                      </a:pPr>
                      <a:r>
                        <a:rPr lang="en-US" sz="1600" kern="0">
                          <a:effectLst/>
                        </a:rPr>
                        <a:t>before</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528712002"/>
                  </a:ext>
                </a:extLst>
              </a:tr>
              <a:tr h="338442">
                <a:tc>
                  <a:txBody>
                    <a:bodyPr/>
                    <a:lstStyle/>
                    <a:p>
                      <a:pPr algn="ctr">
                        <a:spcAft>
                          <a:spcPts val="0"/>
                        </a:spcAft>
                      </a:pPr>
                      <a:r>
                        <a:rPr lang="en-US" sz="1600" kern="0">
                          <a:effectLst/>
                        </a:rPr>
                        <a:t>2000</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dirty="0">
                          <a:effectLst/>
                        </a:rPr>
                        <a:t>4967</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b="1" kern="0" dirty="0">
                          <a:effectLst/>
                        </a:rPr>
                        <a:t>4204</a:t>
                      </a:r>
                      <a:endParaRPr lang="zh-CN" sz="14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dirty="0">
                          <a:effectLst/>
                        </a:rPr>
                        <a:t>84.64%</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dirty="0">
                          <a:effectLst/>
                        </a:rPr>
                        <a:t>62 770</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b="1" kern="0" dirty="0">
                          <a:effectLst/>
                        </a:rPr>
                        <a:t>19029</a:t>
                      </a:r>
                      <a:endParaRPr lang="zh-CN" sz="14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rPr>
                        <a:t>30.32%</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91979739"/>
                  </a:ext>
                </a:extLst>
              </a:tr>
              <a:tr h="338442">
                <a:tc>
                  <a:txBody>
                    <a:bodyPr/>
                    <a:lstStyle/>
                    <a:p>
                      <a:pPr algn="ctr">
                        <a:spcAft>
                          <a:spcPts val="0"/>
                        </a:spcAft>
                      </a:pPr>
                      <a:r>
                        <a:rPr lang="en-US" sz="1600" kern="0">
                          <a:effectLst/>
                        </a:rPr>
                        <a:t>2001</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rPr>
                        <a:t>4947</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b="1" kern="0" dirty="0">
                          <a:effectLst/>
                        </a:rPr>
                        <a:t>4242</a:t>
                      </a:r>
                      <a:endParaRPr lang="zh-CN" sz="14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dirty="0">
                          <a:effectLst/>
                        </a:rPr>
                        <a:t>85.75%</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dirty="0">
                          <a:effectLst/>
                        </a:rPr>
                        <a:t>68 487</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b="1" kern="0" dirty="0">
                          <a:effectLst/>
                        </a:rPr>
                        <a:t>21788</a:t>
                      </a:r>
                      <a:endParaRPr lang="zh-CN" sz="14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rPr>
                        <a:t>31.81%</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880359472"/>
                  </a:ext>
                </a:extLst>
              </a:tr>
              <a:tr h="338442">
                <a:tc>
                  <a:txBody>
                    <a:bodyPr/>
                    <a:lstStyle/>
                    <a:p>
                      <a:pPr algn="ctr">
                        <a:spcAft>
                          <a:spcPts val="0"/>
                        </a:spcAft>
                      </a:pPr>
                      <a:r>
                        <a:rPr lang="en-US" sz="1600" kern="0">
                          <a:effectLst/>
                        </a:rPr>
                        <a:t>2002</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rPr>
                        <a:t>4891</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b="1" kern="0" dirty="0">
                          <a:effectLst/>
                        </a:rPr>
                        <a:t>4328</a:t>
                      </a:r>
                      <a:endParaRPr lang="zh-CN" sz="14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dirty="0">
                          <a:effectLst/>
                        </a:rPr>
                        <a:t>88.49%</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dirty="0">
                          <a:effectLst/>
                        </a:rPr>
                        <a:t>78 572</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b="1" kern="0" dirty="0">
                          <a:effectLst/>
                        </a:rPr>
                        <a:t>25225</a:t>
                      </a:r>
                      <a:endParaRPr lang="zh-CN" sz="14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rPr>
                        <a:t>32.10%</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765387860"/>
                  </a:ext>
                </a:extLst>
              </a:tr>
              <a:tr h="338442">
                <a:tc>
                  <a:txBody>
                    <a:bodyPr/>
                    <a:lstStyle/>
                    <a:p>
                      <a:pPr algn="ctr">
                        <a:spcAft>
                          <a:spcPts val="0"/>
                        </a:spcAft>
                      </a:pPr>
                      <a:r>
                        <a:rPr lang="en-US" sz="1600" kern="0">
                          <a:effectLst/>
                        </a:rPr>
                        <a:t>2003</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rPr>
                        <a:t>4898</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b="1" kern="0" dirty="0">
                          <a:effectLst/>
                        </a:rPr>
                        <a:t>4399</a:t>
                      </a:r>
                      <a:endParaRPr lang="zh-CN" sz="14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dirty="0">
                          <a:effectLst/>
                        </a:rPr>
                        <a:t>89.81%</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dirty="0">
                          <a:effectLst/>
                        </a:rPr>
                        <a:t>95 631</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b="1" kern="0" dirty="0">
                          <a:effectLst/>
                        </a:rPr>
                        <a:t>29201</a:t>
                      </a:r>
                      <a:endParaRPr lang="zh-CN" sz="14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rPr>
                        <a:t>30.54%</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358937305"/>
                  </a:ext>
                </a:extLst>
              </a:tr>
              <a:tr h="338442">
                <a:tc>
                  <a:txBody>
                    <a:bodyPr/>
                    <a:lstStyle/>
                    <a:p>
                      <a:pPr algn="ctr">
                        <a:spcAft>
                          <a:spcPts val="0"/>
                        </a:spcAft>
                      </a:pPr>
                      <a:r>
                        <a:rPr lang="en-US" sz="1600" kern="0">
                          <a:effectLst/>
                        </a:rPr>
                        <a:t>2004</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rPr>
                        <a:t>4880</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b="1" kern="0" dirty="0">
                          <a:effectLst/>
                        </a:rPr>
                        <a:t>4512</a:t>
                      </a:r>
                      <a:endParaRPr lang="zh-CN" sz="14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dirty="0">
                          <a:effectLst/>
                        </a:rPr>
                        <a:t>92.46%</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dirty="0">
                          <a:effectLst/>
                        </a:rPr>
                        <a:t>120 362</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b="1" kern="0" dirty="0">
                          <a:effectLst/>
                        </a:rPr>
                        <a:t>45425</a:t>
                      </a:r>
                      <a:endParaRPr lang="zh-CN" sz="14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rPr>
                        <a:t>37.74%</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224220972"/>
                  </a:ext>
                </a:extLst>
              </a:tr>
              <a:tr h="338442">
                <a:tc>
                  <a:txBody>
                    <a:bodyPr/>
                    <a:lstStyle/>
                    <a:p>
                      <a:pPr algn="ctr">
                        <a:spcAft>
                          <a:spcPts val="0"/>
                        </a:spcAft>
                      </a:pPr>
                      <a:r>
                        <a:rPr lang="en-US" sz="1600" kern="0">
                          <a:effectLst/>
                        </a:rPr>
                        <a:t>2005</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rPr>
                        <a:t>4894</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b="1" kern="0" dirty="0">
                          <a:effectLst/>
                        </a:rPr>
                        <a:t>4537</a:t>
                      </a:r>
                      <a:endParaRPr lang="zh-CN" sz="14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dirty="0">
                          <a:effectLst/>
                        </a:rPr>
                        <a:t>92.71%</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dirty="0">
                          <a:effectLst/>
                        </a:rPr>
                        <a:t>143 514</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b="1" kern="0" dirty="0">
                          <a:effectLst/>
                        </a:rPr>
                        <a:t>47583</a:t>
                      </a:r>
                      <a:endParaRPr lang="zh-CN" sz="14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rPr>
                        <a:t>33.16%</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52244571"/>
                  </a:ext>
                </a:extLst>
              </a:tr>
              <a:tr h="338442">
                <a:tc>
                  <a:txBody>
                    <a:bodyPr/>
                    <a:lstStyle/>
                    <a:p>
                      <a:pPr algn="ctr">
                        <a:spcAft>
                          <a:spcPts val="0"/>
                        </a:spcAft>
                      </a:pPr>
                      <a:r>
                        <a:rPr lang="en-US" sz="1600" kern="0" dirty="0">
                          <a:effectLst/>
                        </a:rPr>
                        <a:t>2006</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rPr>
                        <a:t>4893</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b="1" kern="0" dirty="0">
                          <a:effectLst/>
                        </a:rPr>
                        <a:t>4580</a:t>
                      </a:r>
                      <a:endParaRPr lang="zh-CN" sz="14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dirty="0">
                          <a:effectLst/>
                        </a:rPr>
                        <a:t>93.60%</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dirty="0">
                          <a:effectLst/>
                        </a:rPr>
                        <a:t>170 686</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b="1" kern="0" dirty="0">
                          <a:effectLst/>
                        </a:rPr>
                        <a:t>54590</a:t>
                      </a:r>
                      <a:endParaRPr lang="zh-CN" sz="14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dirty="0">
                          <a:effectLst/>
                        </a:rPr>
                        <a:t>31.98%</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407533009"/>
                  </a:ext>
                </a:extLst>
              </a:tr>
              <a:tr h="338442">
                <a:tc>
                  <a:txBody>
                    <a:bodyPr/>
                    <a:lstStyle/>
                    <a:p>
                      <a:pPr algn="ctr">
                        <a:spcAft>
                          <a:spcPts val="0"/>
                        </a:spcAft>
                      </a:pPr>
                      <a:r>
                        <a:rPr lang="en-US" sz="1600" kern="0" dirty="0">
                          <a:effectLst/>
                        </a:rPr>
                        <a:t>2007</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rPr>
                        <a:t>4612</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b="1" kern="0" dirty="0">
                          <a:effectLst/>
                        </a:rPr>
                        <a:t>4278</a:t>
                      </a:r>
                      <a:endParaRPr lang="zh-CN" sz="14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rPr>
                        <a:t>92.76%</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dirty="0">
                          <a:effectLst/>
                        </a:rPr>
                        <a:t>192 512</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b="1" kern="0" dirty="0">
                          <a:effectLst/>
                        </a:rPr>
                        <a:t>57316</a:t>
                      </a:r>
                      <a:endParaRPr lang="zh-CN" sz="14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dirty="0">
                          <a:effectLst/>
                        </a:rPr>
                        <a:t>29.77%</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768443852"/>
                  </a:ext>
                </a:extLst>
              </a:tr>
              <a:tr h="338442">
                <a:tc>
                  <a:txBody>
                    <a:bodyPr/>
                    <a:lstStyle/>
                    <a:p>
                      <a:pPr algn="ctr">
                        <a:spcAft>
                          <a:spcPts val="0"/>
                        </a:spcAft>
                      </a:pPr>
                      <a:r>
                        <a:rPr lang="en-US" sz="1600" kern="0" dirty="0">
                          <a:effectLst/>
                        </a:rPr>
                        <a:t>2008</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dirty="0">
                          <a:effectLst/>
                        </a:rPr>
                        <a:t>4570</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b="1" kern="0" dirty="0">
                          <a:effectLst/>
                        </a:rPr>
                        <a:t>4264</a:t>
                      </a:r>
                      <a:endParaRPr lang="zh-CN" sz="14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rPr>
                        <a:t>93.30%</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dirty="0">
                          <a:effectLst/>
                        </a:rPr>
                        <a:t>205 524</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b="1" kern="0" dirty="0">
                          <a:effectLst/>
                        </a:rPr>
                        <a:t>71276</a:t>
                      </a:r>
                      <a:endParaRPr lang="zh-CN" sz="14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dirty="0">
                          <a:effectLst/>
                        </a:rPr>
                        <a:t>34.68%</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522497409"/>
                  </a:ext>
                </a:extLst>
              </a:tr>
              <a:tr h="338442">
                <a:tc>
                  <a:txBody>
                    <a:bodyPr/>
                    <a:lstStyle/>
                    <a:p>
                      <a:pPr algn="ctr">
                        <a:spcAft>
                          <a:spcPts val="0"/>
                        </a:spcAft>
                      </a:pPr>
                      <a:r>
                        <a:rPr lang="en-US" sz="1600" kern="0">
                          <a:effectLst/>
                        </a:rPr>
                        <a:t>2009</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dirty="0">
                          <a:effectLst/>
                        </a:rPr>
                        <a:t>4567</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b="1" kern="0" dirty="0">
                          <a:effectLst/>
                        </a:rPr>
                        <a:t>4233</a:t>
                      </a:r>
                      <a:endParaRPr lang="zh-CN" sz="14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rPr>
                        <a:t>92.69%</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dirty="0">
                          <a:effectLst/>
                        </a:rPr>
                        <a:t>215 220</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b="1" kern="0" dirty="0">
                          <a:effectLst/>
                        </a:rPr>
                        <a:t>63458</a:t>
                      </a:r>
                      <a:endParaRPr lang="zh-CN" sz="14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dirty="0">
                          <a:effectLst/>
                        </a:rPr>
                        <a:t>29.49%</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439041116"/>
                  </a:ext>
                </a:extLst>
              </a:tr>
              <a:tr h="338442">
                <a:tc>
                  <a:txBody>
                    <a:bodyPr/>
                    <a:lstStyle/>
                    <a:p>
                      <a:pPr algn="ctr">
                        <a:spcAft>
                          <a:spcPts val="0"/>
                        </a:spcAft>
                      </a:pPr>
                      <a:r>
                        <a:rPr lang="en-US" sz="1600" kern="0">
                          <a:effectLst/>
                        </a:rPr>
                        <a:t>2010</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dirty="0">
                          <a:effectLst/>
                        </a:rPr>
                        <a:t>4571</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b="1" kern="0" dirty="0">
                          <a:effectLst/>
                        </a:rPr>
                        <a:t>4250</a:t>
                      </a:r>
                      <a:endParaRPr lang="zh-CN" sz="14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rPr>
                        <a:t>92.98%</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dirty="0">
                          <a:effectLst/>
                        </a:rPr>
                        <a:t>233 340</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b="1" kern="0" dirty="0">
                          <a:effectLst/>
                        </a:rPr>
                        <a:t>69106</a:t>
                      </a:r>
                      <a:endParaRPr lang="zh-CN" sz="14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dirty="0">
                          <a:effectLst/>
                        </a:rPr>
                        <a:t>29.62%</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14759374"/>
                  </a:ext>
                </a:extLst>
              </a:tr>
              <a:tr h="338442">
                <a:tc>
                  <a:txBody>
                    <a:bodyPr/>
                    <a:lstStyle/>
                    <a:p>
                      <a:pPr algn="ctr">
                        <a:spcAft>
                          <a:spcPts val="0"/>
                        </a:spcAft>
                      </a:pPr>
                      <a:r>
                        <a:rPr lang="en-US" sz="1600" kern="0">
                          <a:effectLst/>
                        </a:rPr>
                        <a:t>2011</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rPr>
                        <a:t>4562</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b="1" kern="0" dirty="0">
                          <a:effectLst/>
                        </a:rPr>
                        <a:t>4230</a:t>
                      </a:r>
                      <a:endParaRPr lang="zh-CN" sz="14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dirty="0">
                          <a:effectLst/>
                        </a:rPr>
                        <a:t>92.72%</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dirty="0">
                          <a:effectLst/>
                        </a:rPr>
                        <a:t>253 568</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b="1" kern="0" dirty="0">
                          <a:effectLst/>
                        </a:rPr>
                        <a:t>67427</a:t>
                      </a:r>
                      <a:endParaRPr lang="zh-CN" sz="14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dirty="0">
                          <a:effectLst/>
                        </a:rPr>
                        <a:t>26.59%</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896089052"/>
                  </a:ext>
                </a:extLst>
              </a:tr>
              <a:tr h="338442">
                <a:tc>
                  <a:txBody>
                    <a:bodyPr/>
                    <a:lstStyle/>
                    <a:p>
                      <a:pPr algn="ctr">
                        <a:spcAft>
                          <a:spcPts val="0"/>
                        </a:spcAft>
                      </a:pPr>
                      <a:r>
                        <a:rPr lang="en-US" sz="1600" kern="0" dirty="0">
                          <a:effectLst/>
                        </a:rPr>
                        <a:t>2012</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dirty="0">
                          <a:effectLst/>
                        </a:rPr>
                        <a:t>4526</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b="1" kern="0" dirty="0">
                          <a:effectLst/>
                        </a:rPr>
                        <a:t>4106</a:t>
                      </a:r>
                      <a:endParaRPr lang="zh-CN" sz="14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dirty="0">
                          <a:effectLst/>
                        </a:rPr>
                        <a:t>90.72%</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dirty="0">
                          <a:effectLst/>
                        </a:rPr>
                        <a:t>269 023</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b="1" kern="0" dirty="0">
                          <a:effectLst/>
                        </a:rPr>
                        <a:t>39538</a:t>
                      </a:r>
                      <a:endParaRPr lang="zh-CN" sz="14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dirty="0">
                          <a:effectLst/>
                        </a:rPr>
                        <a:t>14.70%</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780950696"/>
                  </a:ext>
                </a:extLst>
              </a:tr>
              <a:tr h="338442">
                <a:tc>
                  <a:txBody>
                    <a:bodyPr/>
                    <a:lstStyle/>
                    <a:p>
                      <a:pPr algn="ctr">
                        <a:spcAft>
                          <a:spcPts val="0"/>
                        </a:spcAft>
                      </a:pPr>
                      <a:r>
                        <a:rPr lang="en-US" sz="1600" kern="0">
                          <a:effectLst/>
                        </a:rPr>
                        <a:t>2013</a:t>
                      </a:r>
                      <a:endParaRPr lang="zh-CN" sz="14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dirty="0">
                          <a:effectLst/>
                        </a:rPr>
                        <a:t>4536</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b="1" kern="0" dirty="0">
                          <a:effectLst/>
                        </a:rPr>
                        <a:t>4106</a:t>
                      </a:r>
                      <a:endParaRPr lang="zh-CN" sz="14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dirty="0">
                          <a:effectLst/>
                        </a:rPr>
                        <a:t>90.52%</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dirty="0">
                          <a:effectLst/>
                        </a:rPr>
                        <a:t>281 840</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b="1" kern="0" dirty="0">
                          <a:effectLst/>
                        </a:rPr>
                        <a:t>36819</a:t>
                      </a:r>
                      <a:endParaRPr lang="zh-CN" sz="14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dirty="0">
                          <a:effectLst/>
                        </a:rPr>
                        <a:t>13.06%</a:t>
                      </a:r>
                      <a:endParaRPr lang="zh-CN" sz="1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11033980"/>
                  </a:ext>
                </a:extLst>
              </a:tr>
            </a:tbl>
          </a:graphicData>
        </a:graphic>
      </p:graphicFrame>
      <p:sp>
        <p:nvSpPr>
          <p:cNvPr id="5" name="矩形 4"/>
          <p:cNvSpPr/>
          <p:nvPr/>
        </p:nvSpPr>
        <p:spPr>
          <a:xfrm>
            <a:off x="5893297" y="107617"/>
            <a:ext cx="6096000" cy="417422"/>
          </a:xfrm>
          <a:prstGeom prst="rect">
            <a:avLst/>
          </a:prstGeom>
        </p:spPr>
        <p:txBody>
          <a:bodyPr wrap="square">
            <a:spAutoFit/>
          </a:bodyPr>
          <a:lstStyle/>
          <a:p>
            <a:pPr indent="304800" algn="just">
              <a:lnSpc>
                <a:spcPct val="150000"/>
              </a:lnSpc>
              <a:spcAft>
                <a:spcPts val="0"/>
              </a:spcAft>
            </a:pPr>
            <a:r>
              <a:rPr lang="en-US" altLang="zh-CN" sz="1600" b="1" kern="100" dirty="0">
                <a:latin typeface="Times New Roman" panose="02020603050405020304" pitchFamily="18" charset="0"/>
                <a:cs typeface="Times New Roman" panose="02020603050405020304" pitchFamily="18" charset="0"/>
              </a:rPr>
              <a:t>Table 1: sample lose</a:t>
            </a:r>
            <a:endParaRPr lang="zh-CN" altLang="zh-CN" sz="1600" kern="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0411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95470" y="-5729"/>
            <a:ext cx="10515600" cy="953466"/>
          </a:xfrm>
        </p:spPr>
        <p:txBody>
          <a:bodyPr/>
          <a:lstStyle/>
          <a:p>
            <a:r>
              <a:rPr lang="en-US" altLang="zh-CN" dirty="0"/>
              <a:t>Robot variable</a:t>
            </a:r>
            <a:endParaRPr lang="zh-CN" altLang="en-US" dirty="0"/>
          </a:p>
        </p:txBody>
      </p:sp>
      <p:sp>
        <p:nvSpPr>
          <p:cNvPr id="3" name="内容占位符 2"/>
          <p:cNvSpPr>
            <a:spLocks noGrp="1"/>
          </p:cNvSpPr>
          <p:nvPr>
            <p:ph idx="1"/>
          </p:nvPr>
        </p:nvSpPr>
        <p:spPr>
          <a:xfrm>
            <a:off x="397588" y="947737"/>
            <a:ext cx="10313482" cy="5519162"/>
          </a:xfrm>
        </p:spPr>
        <p:txBody>
          <a:bodyPr>
            <a:noAutofit/>
          </a:bodyPr>
          <a:lstStyle/>
          <a:p>
            <a:r>
              <a:rPr lang="en-US" altLang="zh-CN" dirty="0"/>
              <a:t>We define </a:t>
            </a:r>
            <a:r>
              <a:rPr lang="en-US" altLang="zh-CN" b="1" dirty="0"/>
              <a:t>robot use by importing robots.</a:t>
            </a:r>
            <a:r>
              <a:rPr lang="en-US" altLang="zh-CN" dirty="0"/>
              <a:t> </a:t>
            </a:r>
          </a:p>
          <a:p>
            <a:r>
              <a:rPr lang="en-US" altLang="zh-CN" sz="2400" b="1" dirty="0"/>
              <a:t>We assume manufacturing establishments import robots mainly for self use.</a:t>
            </a:r>
          </a:p>
          <a:p>
            <a:r>
              <a:rPr lang="en-US" altLang="zh-CN" sz="2400" b="1" dirty="0"/>
              <a:t>Robot dummy, </a:t>
            </a:r>
            <a:r>
              <a:rPr lang="en-US" altLang="zh-CN" sz="2400" dirty="0"/>
              <a:t>whether the enterprise use the robot ever, according to the robot importing history, yes=1, no=0</a:t>
            </a:r>
          </a:p>
          <a:p>
            <a:r>
              <a:rPr lang="en-US" altLang="zh-CN" sz="2400" b="1" dirty="0"/>
              <a:t>robot value, robot units, robot price, robot density</a:t>
            </a:r>
            <a:endParaRPr lang="en-US" altLang="zh-CN" sz="2400" dirty="0"/>
          </a:p>
          <a:p>
            <a:r>
              <a:rPr lang="en-US" altLang="zh-CN" sz="2400" dirty="0"/>
              <a:t>After 2013, more domestically produced robots replace the importing robots. Considering the above issues and the impact of China's accession to the WTO (2002-2004 import tariff reduction), </a:t>
            </a:r>
            <a:r>
              <a:rPr lang="en-US" altLang="zh-CN" sz="2400" b="1" dirty="0"/>
              <a:t>we selected the 2006-2012 "enterprise-HS6 product-destination-year" high-dimensional panel data for analysis</a:t>
            </a:r>
            <a:r>
              <a:rPr lang="en-US" altLang="zh-CN" sz="2400" dirty="0"/>
              <a:t>.</a:t>
            </a:r>
          </a:p>
        </p:txBody>
      </p:sp>
    </p:spTree>
    <p:extLst>
      <p:ext uri="{BB962C8B-B14F-4D97-AF65-F5344CB8AC3E}">
        <p14:creationId xmlns:p14="http://schemas.microsoft.com/office/powerpoint/2010/main" val="4009057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Summary statistics (1)</a:t>
            </a:r>
            <a:endParaRPr lang="zh-CN" altLang="en-US" dirty="0"/>
          </a:p>
        </p:txBody>
      </p:sp>
      <p:graphicFrame>
        <p:nvGraphicFramePr>
          <p:cNvPr id="7" name="内容占位符 6"/>
          <p:cNvGraphicFramePr>
            <a:graphicFrameLocks noGrp="1"/>
          </p:cNvGraphicFramePr>
          <p:nvPr>
            <p:ph idx="1"/>
            <p:extLst>
              <p:ext uri="{D42A27DB-BD31-4B8C-83A1-F6EECF244321}">
                <p14:modId xmlns:p14="http://schemas.microsoft.com/office/powerpoint/2010/main" val="2060352326"/>
              </p:ext>
            </p:extLst>
          </p:nvPr>
        </p:nvGraphicFramePr>
        <p:xfrm>
          <a:off x="1321987" y="2151117"/>
          <a:ext cx="9316860" cy="3955484"/>
        </p:xfrm>
        <a:graphic>
          <a:graphicData uri="http://schemas.openxmlformats.org/drawingml/2006/table">
            <a:tbl>
              <a:tblPr/>
              <a:tblGrid>
                <a:gridCol w="3586839">
                  <a:extLst>
                    <a:ext uri="{9D8B030D-6E8A-4147-A177-3AD203B41FA5}">
                      <a16:colId xmlns:a16="http://schemas.microsoft.com/office/drawing/2014/main" val="1655338034"/>
                    </a:ext>
                  </a:extLst>
                </a:gridCol>
                <a:gridCol w="1072859">
                  <a:extLst>
                    <a:ext uri="{9D8B030D-6E8A-4147-A177-3AD203B41FA5}">
                      <a16:colId xmlns:a16="http://schemas.microsoft.com/office/drawing/2014/main" val="3883896261"/>
                    </a:ext>
                  </a:extLst>
                </a:gridCol>
                <a:gridCol w="1072859">
                  <a:extLst>
                    <a:ext uri="{9D8B030D-6E8A-4147-A177-3AD203B41FA5}">
                      <a16:colId xmlns:a16="http://schemas.microsoft.com/office/drawing/2014/main" val="256395639"/>
                    </a:ext>
                  </a:extLst>
                </a:gridCol>
                <a:gridCol w="737978">
                  <a:extLst>
                    <a:ext uri="{9D8B030D-6E8A-4147-A177-3AD203B41FA5}">
                      <a16:colId xmlns:a16="http://schemas.microsoft.com/office/drawing/2014/main" val="862398493"/>
                    </a:ext>
                  </a:extLst>
                </a:gridCol>
                <a:gridCol w="737978">
                  <a:extLst>
                    <a:ext uri="{9D8B030D-6E8A-4147-A177-3AD203B41FA5}">
                      <a16:colId xmlns:a16="http://schemas.microsoft.com/office/drawing/2014/main" val="2774029456"/>
                    </a:ext>
                  </a:extLst>
                </a:gridCol>
                <a:gridCol w="1127554">
                  <a:extLst>
                    <a:ext uri="{9D8B030D-6E8A-4147-A177-3AD203B41FA5}">
                      <a16:colId xmlns:a16="http://schemas.microsoft.com/office/drawing/2014/main" val="1574895827"/>
                    </a:ext>
                  </a:extLst>
                </a:gridCol>
                <a:gridCol w="980793">
                  <a:extLst>
                    <a:ext uri="{9D8B030D-6E8A-4147-A177-3AD203B41FA5}">
                      <a16:colId xmlns:a16="http://schemas.microsoft.com/office/drawing/2014/main" val="1148372344"/>
                    </a:ext>
                  </a:extLst>
                </a:gridCol>
              </a:tblGrid>
              <a:tr h="313662">
                <a:tc>
                  <a:txBody>
                    <a:bodyPr/>
                    <a:lstStyle/>
                    <a:p>
                      <a:pPr algn="ctr" fontAlgn="b"/>
                      <a:r>
                        <a:rPr lang="zh-CN" altLang="en-US" sz="1800" b="0" i="0" u="none" strike="noStrike" dirty="0">
                          <a:effectLst/>
                          <a:latin typeface="Calibri" panose="020F0502020204030204" pitchFamily="34" charset="0"/>
                        </a:rPr>
                        <a:t>　</a:t>
                      </a:r>
                      <a:r>
                        <a:rPr lang="en-US" altLang="zh-CN" sz="1800" b="0" i="0" u="none" strike="noStrike" dirty="0">
                          <a:effectLst/>
                          <a:latin typeface="Calibri" panose="020F0502020204030204" pitchFamily="34" charset="0"/>
                        </a:rPr>
                        <a:t>2006-2012</a:t>
                      </a:r>
                      <a:endParaRPr lang="zh-CN" altLang="en-US" sz="1800" b="0" i="0" u="none" strike="noStrike" dirty="0">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n-US" sz="1800" b="1" i="0" u="none" strike="noStrike" dirty="0">
                          <a:effectLst/>
                          <a:latin typeface="Calibri" panose="020F0502020204030204" pitchFamily="34" charset="0"/>
                        </a:rPr>
                        <a:t>Mean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zh-CN" altLang="en-US" sz="1800" b="0" i="0" u="none" strike="noStrike" dirty="0">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zh-CN" altLang="en-US" sz="1800" b="0" i="0" u="none" strike="noStrike" dirty="0">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zh-CN" altLang="en-US" sz="1800" b="1" i="0" u="none" strike="noStrike" dirty="0">
                          <a:effectLst/>
                          <a:latin typeface="Calibri" panose="020F0502020204030204" pitchFamily="34" charset="0"/>
                        </a:rPr>
                        <a:t>　</a:t>
                      </a:r>
                      <a:r>
                        <a:rPr lang="en-US" sz="1800" b="1" i="0" u="none" strike="noStrike" dirty="0">
                          <a:effectLst/>
                          <a:latin typeface="Calibri" panose="020F0502020204030204" pitchFamily="34" charset="0"/>
                        </a:rPr>
                        <a:t>all sample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sz="1800" b="0" i="0" u="none" strike="noStrike" dirty="0">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zh-CN" altLang="en-US" sz="1800" b="0" i="0" u="none" strike="noStrike" dirty="0">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9948679"/>
                  </a:ext>
                </a:extLst>
              </a:tr>
              <a:tr h="656009">
                <a:tc>
                  <a:txBody>
                    <a:bodyPr/>
                    <a:lstStyle/>
                    <a:p>
                      <a:pPr algn="l" fontAlgn="b"/>
                      <a:r>
                        <a:rPr lang="en-US" altLang="zh-CN" sz="1800" b="0" i="0" u="none" strike="noStrike" baseline="0" dirty="0">
                          <a:effectLst/>
                          <a:latin typeface="Calibri" panose="020F0502020204030204" pitchFamily="34" charset="0"/>
                        </a:rPr>
                        <a:t> </a:t>
                      </a:r>
                      <a:r>
                        <a:rPr lang="en-US" altLang="zh-CN" sz="1800" b="1" i="0" u="none" strike="noStrike" baseline="0" dirty="0">
                          <a:effectLst/>
                          <a:latin typeface="Calibri" panose="020F0502020204030204" pitchFamily="34" charset="0"/>
                        </a:rPr>
                        <a:t>Dependent variables</a:t>
                      </a:r>
                    </a:p>
                    <a:p>
                      <a:pPr algn="l" fontAlgn="b"/>
                      <a:r>
                        <a:rPr lang="en-US" altLang="zh-CN" sz="1800" b="1" i="0" u="none" strike="noStrike" baseline="0" dirty="0">
                          <a:effectLst/>
                          <a:latin typeface="Calibri" panose="020F0502020204030204" pitchFamily="34" charset="0"/>
                        </a:rPr>
                        <a:t>(defined at product level)</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1" i="0" u="none" strike="noStrike" dirty="0">
                          <a:effectLst/>
                          <a:latin typeface="Calibri" panose="020F0502020204030204" pitchFamily="34" charset="0"/>
                        </a:rPr>
                        <a:t>robotized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1" i="0" u="none" strike="noStrike" dirty="0">
                          <a:effectLst/>
                          <a:latin typeface="Calibri" panose="020F0502020204030204" pitchFamily="34" charset="0"/>
                        </a:rPr>
                        <a:t>non-</a:t>
                      </a:r>
                    </a:p>
                    <a:p>
                      <a:pPr algn="l" fontAlgn="b"/>
                      <a:r>
                        <a:rPr lang="en-US" sz="1800" b="1" i="0" u="none" strike="noStrike" dirty="0">
                          <a:effectLst/>
                          <a:latin typeface="Calibri" panose="020F0502020204030204" pitchFamily="34" charset="0"/>
                        </a:rPr>
                        <a:t>robotized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1" i="0" u="none" strike="noStrike" dirty="0">
                          <a:effectLst/>
                          <a:latin typeface="Calibri" panose="020F0502020204030204" pitchFamily="34" charset="0"/>
                        </a:rPr>
                        <a:t>diff</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1" i="0" u="none" strike="noStrike" dirty="0">
                          <a:effectLst/>
                          <a:latin typeface="Calibri" panose="020F0502020204030204" pitchFamily="34" charset="0"/>
                        </a:rPr>
                        <a:t>SD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1" i="0" u="none" strike="noStrike" dirty="0">
                          <a:effectLst/>
                          <a:latin typeface="Calibri" panose="020F0502020204030204" pitchFamily="34" charset="0"/>
                        </a:rPr>
                        <a:t>min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1" i="0" u="none" strike="noStrike" dirty="0">
                          <a:effectLst/>
                          <a:latin typeface="Calibri" panose="020F0502020204030204" pitchFamily="34" charset="0"/>
                        </a:rPr>
                        <a:t>max</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5761517"/>
                  </a:ext>
                </a:extLst>
              </a:tr>
              <a:tr h="331757">
                <a:tc>
                  <a:txBody>
                    <a:bodyPr/>
                    <a:lstStyle/>
                    <a:p>
                      <a:pPr algn="l" fontAlgn="b"/>
                      <a:r>
                        <a:rPr lang="en-US" sz="1800" b="1" i="0" u="none" strike="noStrike" dirty="0">
                          <a:effectLst/>
                          <a:latin typeface="Calibri" panose="020F0502020204030204" pitchFamily="34" charset="0"/>
                        </a:rPr>
                        <a:t>export quantity (1million)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20.8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4.9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15.9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a:effectLst/>
                          <a:latin typeface="Calibri" panose="020F0502020204030204" pitchFamily="34" charset="0"/>
                        </a:rPr>
                        <a:t>44.5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a:effectLst/>
                          <a:latin typeface="Calibri" panose="020F0502020204030204" pitchFamily="34" charset="0"/>
                        </a:rPr>
                        <a:t>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a:effectLst/>
                          <a:latin typeface="Calibri" panose="020F0502020204030204" pitchFamily="34" charset="0"/>
                        </a:rPr>
                        <a:t>2140.0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7658146"/>
                  </a:ext>
                </a:extLst>
              </a:tr>
              <a:tr h="331757">
                <a:tc>
                  <a:txBody>
                    <a:bodyPr/>
                    <a:lstStyle/>
                    <a:p>
                      <a:pPr algn="l" fontAlgn="b"/>
                      <a:r>
                        <a:rPr lang="en-US" sz="1800" b="1" i="0" u="none" strike="noStrike" dirty="0">
                          <a:effectLst/>
                          <a:latin typeface="Calibri" panose="020F0502020204030204" pitchFamily="34" charset="0"/>
                        </a:rPr>
                        <a:t>export value(1million yuan)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44.8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7.7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a:effectLst/>
                          <a:latin typeface="Calibri" panose="020F0502020204030204" pitchFamily="34" charset="0"/>
                        </a:rPr>
                        <a:t>37.1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a:effectLst/>
                          <a:latin typeface="Calibri" panose="020F0502020204030204" pitchFamily="34" charset="0"/>
                        </a:rPr>
                        <a:t>46.7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a:effectLst/>
                          <a:latin typeface="Calibri" panose="020F0502020204030204" pitchFamily="34" charset="0"/>
                        </a:rPr>
                        <a:t>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a:effectLst/>
                          <a:latin typeface="Calibri" panose="020F0502020204030204" pitchFamily="34" charset="0"/>
                        </a:rPr>
                        <a:t>2140.0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9544068"/>
                  </a:ext>
                </a:extLst>
              </a:tr>
              <a:tr h="331757">
                <a:tc>
                  <a:txBody>
                    <a:bodyPr/>
                    <a:lstStyle/>
                    <a:p>
                      <a:pPr algn="l" fontAlgn="b"/>
                      <a:r>
                        <a:rPr lang="en-US" sz="1800" b="1" i="0" u="none" strike="noStrike" kern="1200" dirty="0">
                          <a:solidFill>
                            <a:schemeClr val="tx1"/>
                          </a:solidFill>
                          <a:effectLst/>
                          <a:latin typeface="Calibri" panose="020F0502020204030204" pitchFamily="34" charset="0"/>
                          <a:ea typeface="+mn-ea"/>
                          <a:cs typeface="+mn-cs"/>
                        </a:rPr>
                        <a:t>Log price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2.9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2.0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0.9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2.2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-12.7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20.1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781737"/>
                  </a:ext>
                </a:extLst>
              </a:tr>
              <a:tr h="331757">
                <a:tc>
                  <a:txBody>
                    <a:bodyPr/>
                    <a:lstStyle/>
                    <a:p>
                      <a:pPr algn="l" fontAlgn="b"/>
                      <a:r>
                        <a:rPr lang="en-US" sz="1800" b="1" i="0" u="none" strike="noStrike" dirty="0">
                          <a:effectLst/>
                          <a:latin typeface="Calibri" panose="020F0502020204030204" pitchFamily="34" charset="0"/>
                        </a:rPr>
                        <a:t>number of export products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11.2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6.4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4.8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10.1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1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659.0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2675746"/>
                  </a:ext>
                </a:extLst>
              </a:tr>
              <a:tr h="331757">
                <a:tc>
                  <a:txBody>
                    <a:bodyPr/>
                    <a:lstStyle/>
                    <a:p>
                      <a:pPr algn="l" fontAlgn="b"/>
                      <a:r>
                        <a:rPr lang="en-US" sz="1800" b="1" i="0" u="none" strike="noStrike" dirty="0">
                          <a:effectLst/>
                          <a:latin typeface="Calibri" panose="020F0502020204030204" pitchFamily="34" charset="0"/>
                        </a:rPr>
                        <a:t>number of exported destinations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11.5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9.0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2.5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a:effectLst/>
                          <a:latin typeface="Calibri" panose="020F0502020204030204" pitchFamily="34" charset="0"/>
                        </a:rPr>
                        <a:t>11.2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a:effectLst/>
                          <a:latin typeface="Calibri" panose="020F0502020204030204" pitchFamily="34" charset="0"/>
                        </a:rPr>
                        <a:t>1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a:effectLst/>
                          <a:latin typeface="Calibri" panose="020F0502020204030204" pitchFamily="34" charset="0"/>
                        </a:rPr>
                        <a:t>189.0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9363997"/>
                  </a:ext>
                </a:extLst>
              </a:tr>
              <a:tr h="331757">
                <a:tc>
                  <a:txBody>
                    <a:bodyPr/>
                    <a:lstStyle/>
                    <a:p>
                      <a:pPr algn="l" fontAlgn="b"/>
                      <a:r>
                        <a:rPr lang="en-US" sz="1800" b="1" i="0" u="none" strike="noStrike" dirty="0" err="1">
                          <a:effectLst/>
                          <a:latin typeface="Calibri" panose="020F0502020204030204" pitchFamily="34" charset="0"/>
                        </a:rPr>
                        <a:t>quality_Broda</a:t>
                      </a:r>
                      <a:endParaRPr lang="en-US" sz="1800" b="1" i="0" u="none" strike="noStrike" dirty="0">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0.7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0.6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a:effectLst/>
                          <a:latin typeface="Calibri" panose="020F0502020204030204" pitchFamily="34" charset="0"/>
                        </a:rPr>
                        <a:t>0.2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2.8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-51.7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a:effectLst/>
                          <a:latin typeface="Calibri" panose="020F0502020204030204" pitchFamily="34" charset="0"/>
                        </a:rPr>
                        <a:t>50.0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6809676"/>
                  </a:ext>
                </a:extLst>
              </a:tr>
              <a:tr h="331757">
                <a:tc>
                  <a:txBody>
                    <a:bodyPr/>
                    <a:lstStyle/>
                    <a:p>
                      <a:pPr algn="l" fontAlgn="b"/>
                      <a:r>
                        <a:rPr lang="en-US" sz="1800" b="1" i="0" u="none" strike="noStrike" dirty="0">
                          <a:effectLst/>
                          <a:latin typeface="Calibri" panose="020F0502020204030204" pitchFamily="34" charset="0"/>
                        </a:rPr>
                        <a:t>quality_2SLS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1.7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1.1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0.5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89.7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-15758.8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15771.3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1617481"/>
                  </a:ext>
                </a:extLst>
              </a:tr>
              <a:tr h="331757">
                <a:tc>
                  <a:txBody>
                    <a:bodyPr/>
                    <a:lstStyle/>
                    <a:p>
                      <a:pPr algn="l" fontAlgn="b"/>
                      <a:r>
                        <a:rPr lang="en-US" sz="1800" b="1" i="0" u="none" strike="noStrike" dirty="0" err="1">
                          <a:effectLst/>
                          <a:latin typeface="Calibri" panose="020F0502020204030204" pitchFamily="34" charset="0"/>
                        </a:rPr>
                        <a:t>quality_agg</a:t>
                      </a:r>
                      <a:endParaRPr lang="en-US" sz="1800" b="1" i="0" u="none" strike="noStrike" dirty="0">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a:effectLst/>
                          <a:latin typeface="Calibri" panose="020F0502020204030204" pitchFamily="34" charset="0"/>
                        </a:rPr>
                        <a:t>3.2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1.9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1.4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7.6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-83.1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95.6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3336965"/>
                  </a:ext>
                </a:extLst>
              </a:tr>
              <a:tr h="331757">
                <a:tc>
                  <a:txBody>
                    <a:bodyPr/>
                    <a:lstStyle/>
                    <a:p>
                      <a:pPr algn="l" fontAlgn="b"/>
                      <a:r>
                        <a:rPr lang="en-US" sz="1800" b="1" i="0" u="none" strike="noStrike" dirty="0">
                          <a:effectLst/>
                          <a:latin typeface="Calibri" panose="020F0502020204030204" pitchFamily="34" charset="0"/>
                        </a:rPr>
                        <a:t>Obs.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1" i="0" u="none" strike="noStrike" dirty="0">
                          <a:effectLst/>
                          <a:latin typeface="Calibri" panose="020F0502020204030204" pitchFamily="34" charset="0"/>
                        </a:rPr>
                        <a:t>11656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1" i="0" u="none" strike="noStrike" dirty="0">
                          <a:effectLst/>
                          <a:latin typeface="Calibri" panose="020F0502020204030204" pitchFamily="34" charset="0"/>
                        </a:rPr>
                        <a:t>636125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zh-CN" altLang="en-US" sz="1800" b="1" i="0" u="none" strike="noStrike" dirty="0">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zh-CN" altLang="en-US" sz="1800" b="1" i="0" u="none" strike="noStrike" dirty="0">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1" i="0" u="none" strike="noStrike" dirty="0">
                          <a:effectLst/>
                          <a:latin typeface="Calibri" panose="020F0502020204030204" pitchFamily="34" charset="0"/>
                        </a:rPr>
                        <a:t>647,492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zh-CN" altLang="en-US" sz="1800" b="1" i="0" u="none" strike="noStrike" dirty="0">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653592"/>
                  </a:ext>
                </a:extLst>
              </a:tr>
            </a:tbl>
          </a:graphicData>
        </a:graphic>
      </p:graphicFrame>
      <p:sp>
        <p:nvSpPr>
          <p:cNvPr id="3" name="文本框 2"/>
          <p:cNvSpPr txBox="1"/>
          <p:nvPr/>
        </p:nvSpPr>
        <p:spPr>
          <a:xfrm>
            <a:off x="1321987" y="6581141"/>
            <a:ext cx="5171609" cy="369332"/>
          </a:xfrm>
          <a:prstGeom prst="rect">
            <a:avLst/>
          </a:prstGeom>
          <a:noFill/>
        </p:spPr>
        <p:txBody>
          <a:bodyPr wrap="none" rtlCol="0">
            <a:spAutoFit/>
          </a:bodyPr>
          <a:lstStyle/>
          <a:p>
            <a:r>
              <a:rPr lang="en-US" altLang="zh-CN" dirty="0"/>
              <a:t>Notes: the variables are calculated at product level</a:t>
            </a:r>
            <a:endParaRPr lang="zh-CN" altLang="en-US" dirty="0"/>
          </a:p>
        </p:txBody>
      </p:sp>
      <p:sp>
        <p:nvSpPr>
          <p:cNvPr id="5" name="矩形 4"/>
          <p:cNvSpPr/>
          <p:nvPr/>
        </p:nvSpPr>
        <p:spPr>
          <a:xfrm>
            <a:off x="3445596" y="1673506"/>
            <a:ext cx="6096000" cy="417422"/>
          </a:xfrm>
          <a:prstGeom prst="rect">
            <a:avLst/>
          </a:prstGeom>
        </p:spPr>
        <p:txBody>
          <a:bodyPr wrap="square">
            <a:spAutoFit/>
          </a:bodyPr>
          <a:lstStyle/>
          <a:p>
            <a:pPr indent="304800" algn="just">
              <a:lnSpc>
                <a:spcPct val="150000"/>
              </a:lnSpc>
              <a:spcAft>
                <a:spcPts val="0"/>
              </a:spcAft>
            </a:pPr>
            <a:r>
              <a:rPr lang="en-US" altLang="zh-CN" sz="1600" b="1" kern="100" dirty="0">
                <a:latin typeface="Times New Roman" panose="02020603050405020304" pitchFamily="18" charset="0"/>
                <a:cs typeface="Times New Roman" panose="02020603050405020304" pitchFamily="18" charset="0"/>
              </a:rPr>
              <a:t>Table 2a: summary statistics for dependent variables</a:t>
            </a:r>
            <a:endParaRPr lang="zh-CN" altLang="zh-CN" sz="1600" kern="100" dirty="0">
              <a:latin typeface="Times New Roman" panose="02020603050405020304" pitchFamily="18" charset="0"/>
              <a:cs typeface="Times New Roman" panose="02020603050405020304" pitchFamily="18" charset="0"/>
            </a:endParaRPr>
          </a:p>
        </p:txBody>
      </p:sp>
      <p:sp>
        <p:nvSpPr>
          <p:cNvPr id="4" name="文本框 3"/>
          <p:cNvSpPr txBox="1"/>
          <p:nvPr/>
        </p:nvSpPr>
        <p:spPr>
          <a:xfrm>
            <a:off x="834887" y="901863"/>
            <a:ext cx="9994789" cy="1015663"/>
          </a:xfrm>
          <a:prstGeom prst="rect">
            <a:avLst/>
          </a:prstGeom>
          <a:noFill/>
        </p:spPr>
        <p:txBody>
          <a:bodyPr wrap="square" rtlCol="0">
            <a:spAutoFit/>
          </a:bodyPr>
          <a:lstStyle/>
          <a:p>
            <a:r>
              <a:rPr lang="en-US" altLang="zh-CN" sz="2000" b="1" i="1" dirty="0"/>
              <a:t>Robotized establishments generally product products with high exported amount, exported value, higher wages, more diversification,, and the quality of products are higher.</a:t>
            </a:r>
            <a:endParaRPr lang="zh-CN" altLang="en-US" sz="2000" b="1" i="1" dirty="0"/>
          </a:p>
        </p:txBody>
      </p:sp>
    </p:spTree>
    <p:extLst>
      <p:ext uri="{BB962C8B-B14F-4D97-AF65-F5344CB8AC3E}">
        <p14:creationId xmlns:p14="http://schemas.microsoft.com/office/powerpoint/2010/main" val="1097506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Summary statistics (2)</a:t>
            </a:r>
            <a:endParaRPr lang="zh-CN" altLang="en-US" dirty="0"/>
          </a:p>
        </p:txBody>
      </p:sp>
      <p:graphicFrame>
        <p:nvGraphicFramePr>
          <p:cNvPr id="4" name="内容占位符 3"/>
          <p:cNvGraphicFramePr>
            <a:graphicFrameLocks noGrp="1"/>
          </p:cNvGraphicFramePr>
          <p:nvPr>
            <p:ph idx="1"/>
            <p:extLst>
              <p:ext uri="{D42A27DB-BD31-4B8C-83A1-F6EECF244321}">
                <p14:modId xmlns:p14="http://schemas.microsoft.com/office/powerpoint/2010/main" val="1673179846"/>
              </p:ext>
            </p:extLst>
          </p:nvPr>
        </p:nvGraphicFramePr>
        <p:xfrm>
          <a:off x="1899453" y="2232148"/>
          <a:ext cx="7984017" cy="3633940"/>
        </p:xfrm>
        <a:graphic>
          <a:graphicData uri="http://schemas.openxmlformats.org/drawingml/2006/table">
            <a:tbl>
              <a:tblPr/>
              <a:tblGrid>
                <a:gridCol w="2721152">
                  <a:extLst>
                    <a:ext uri="{9D8B030D-6E8A-4147-A177-3AD203B41FA5}">
                      <a16:colId xmlns:a16="http://schemas.microsoft.com/office/drawing/2014/main" val="915653066"/>
                    </a:ext>
                  </a:extLst>
                </a:gridCol>
                <a:gridCol w="743850">
                  <a:extLst>
                    <a:ext uri="{9D8B030D-6E8A-4147-A177-3AD203B41FA5}">
                      <a16:colId xmlns:a16="http://schemas.microsoft.com/office/drawing/2014/main" val="788139986"/>
                    </a:ext>
                  </a:extLst>
                </a:gridCol>
                <a:gridCol w="743850">
                  <a:extLst>
                    <a:ext uri="{9D8B030D-6E8A-4147-A177-3AD203B41FA5}">
                      <a16:colId xmlns:a16="http://schemas.microsoft.com/office/drawing/2014/main" val="3149400098"/>
                    </a:ext>
                  </a:extLst>
                </a:gridCol>
                <a:gridCol w="743850">
                  <a:extLst>
                    <a:ext uri="{9D8B030D-6E8A-4147-A177-3AD203B41FA5}">
                      <a16:colId xmlns:a16="http://schemas.microsoft.com/office/drawing/2014/main" val="346368288"/>
                    </a:ext>
                  </a:extLst>
                </a:gridCol>
                <a:gridCol w="743850">
                  <a:extLst>
                    <a:ext uri="{9D8B030D-6E8A-4147-A177-3AD203B41FA5}">
                      <a16:colId xmlns:a16="http://schemas.microsoft.com/office/drawing/2014/main" val="2056884256"/>
                    </a:ext>
                  </a:extLst>
                </a:gridCol>
                <a:gridCol w="743850">
                  <a:extLst>
                    <a:ext uri="{9D8B030D-6E8A-4147-A177-3AD203B41FA5}">
                      <a16:colId xmlns:a16="http://schemas.microsoft.com/office/drawing/2014/main" val="2939761755"/>
                    </a:ext>
                  </a:extLst>
                </a:gridCol>
                <a:gridCol w="867542">
                  <a:extLst>
                    <a:ext uri="{9D8B030D-6E8A-4147-A177-3AD203B41FA5}">
                      <a16:colId xmlns:a16="http://schemas.microsoft.com/office/drawing/2014/main" val="2727347500"/>
                    </a:ext>
                  </a:extLst>
                </a:gridCol>
                <a:gridCol w="676073">
                  <a:extLst>
                    <a:ext uri="{9D8B030D-6E8A-4147-A177-3AD203B41FA5}">
                      <a16:colId xmlns:a16="http://schemas.microsoft.com/office/drawing/2014/main" val="3768078138"/>
                    </a:ext>
                  </a:extLst>
                </a:gridCol>
              </a:tblGrid>
              <a:tr h="271180">
                <a:tc>
                  <a:txBody>
                    <a:bodyPr/>
                    <a:lstStyle/>
                    <a:p>
                      <a:pPr algn="l" fontAlgn="b"/>
                      <a:r>
                        <a:rPr lang="zh-CN" altLang="en-US" sz="1800" b="0" i="0" u="none" strike="noStrike" dirty="0">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2006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2007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2008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2009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2010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kern="1200" dirty="0">
                          <a:solidFill>
                            <a:schemeClr val="tx1"/>
                          </a:solidFill>
                          <a:effectLst/>
                          <a:latin typeface="Calibri" panose="020F0502020204030204" pitchFamily="34" charset="0"/>
                          <a:ea typeface="+mn-ea"/>
                          <a:cs typeface="+mn-cs"/>
                        </a:rPr>
                        <a:t>2011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kern="1200" dirty="0">
                          <a:solidFill>
                            <a:schemeClr val="tx1"/>
                          </a:solidFill>
                          <a:effectLst/>
                          <a:latin typeface="Calibri" panose="020F0502020204030204" pitchFamily="34" charset="0"/>
                          <a:ea typeface="+mn-ea"/>
                          <a:cs typeface="+mn-cs"/>
                        </a:rPr>
                        <a:t>2012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8762127"/>
                  </a:ext>
                </a:extLst>
              </a:tr>
              <a:tr h="271180">
                <a:tc gridSpan="8">
                  <a:txBody>
                    <a:bodyPr/>
                    <a:lstStyle/>
                    <a:p>
                      <a:pPr algn="l" fontAlgn="b"/>
                      <a:r>
                        <a:rPr lang="en-US" altLang="zh-CN" sz="1800" b="1" i="0" u="none" strike="noStrike" dirty="0">
                          <a:effectLst/>
                          <a:latin typeface="Calibri" panose="020F0502020204030204" pitchFamily="34" charset="0"/>
                        </a:rPr>
                        <a:t>Robot related variable are defined at</a:t>
                      </a:r>
                      <a:r>
                        <a:rPr lang="en-US" altLang="zh-CN" sz="1800" b="1" i="0" u="none" strike="noStrike" baseline="0" dirty="0">
                          <a:effectLst/>
                          <a:latin typeface="Calibri" panose="020F0502020204030204" pitchFamily="34" charset="0"/>
                        </a:rPr>
                        <a:t> </a:t>
                      </a:r>
                      <a:r>
                        <a:rPr lang="en-US" altLang="zh-CN" sz="1800" b="1" i="0" u="none" strike="noStrike" dirty="0">
                          <a:effectLst/>
                          <a:latin typeface="Calibri" panose="020F0502020204030204" pitchFamily="34" charset="0"/>
                        </a:rPr>
                        <a:t>Establishment level</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altLang="zh-CN" sz="1800" b="0" i="0" u="none" strike="noStrike" dirty="0">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altLang="zh-CN" sz="1800" b="0" i="0" u="none" strike="noStrike" dirty="0">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altLang="zh-CN" sz="1800" b="0" i="0" u="none" strike="noStrike" dirty="0">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altLang="zh-CN" sz="1800" b="0" i="0" u="none" strike="noStrike" dirty="0">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altLang="zh-CN" sz="1800" b="0" i="0" u="none" strike="noStrike" dirty="0">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altLang="zh-CN" sz="1800" b="0" i="0" u="none" strike="noStrike" kern="1200" dirty="0">
                        <a:solidFill>
                          <a:schemeClr val="tx1"/>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altLang="zh-CN" sz="1800" b="0" i="0" u="none" strike="noStrike" kern="1200" dirty="0">
                        <a:solidFill>
                          <a:schemeClr val="tx1"/>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8449658"/>
                  </a:ext>
                </a:extLst>
              </a:tr>
              <a:tr h="271180">
                <a:tc>
                  <a:txBody>
                    <a:bodyPr/>
                    <a:lstStyle/>
                    <a:p>
                      <a:pPr algn="l" fontAlgn="b"/>
                      <a:r>
                        <a:rPr lang="en-US" sz="1800" b="1" i="0" u="none" strike="noStrike" kern="1200" dirty="0">
                          <a:solidFill>
                            <a:schemeClr val="tx1"/>
                          </a:solidFill>
                          <a:effectLst/>
                          <a:latin typeface="Calibri" panose="020F0502020204030204" pitchFamily="34" charset="0"/>
                          <a:ea typeface="+mn-ea"/>
                          <a:cs typeface="+mn-cs"/>
                        </a:rPr>
                        <a:t>Robot use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3.01%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a:effectLst/>
                          <a:latin typeface="Calibri" panose="020F0502020204030204" pitchFamily="34" charset="0"/>
                        </a:rPr>
                        <a:t>3.18%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a:effectLst/>
                          <a:latin typeface="Calibri" panose="020F0502020204030204" pitchFamily="34" charset="0"/>
                        </a:rPr>
                        <a:t>3.25%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a:effectLst/>
                          <a:latin typeface="Calibri" panose="020F0502020204030204" pitchFamily="34" charset="0"/>
                        </a:rPr>
                        <a:t>3.44%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3.64%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kern="1200" dirty="0">
                          <a:solidFill>
                            <a:schemeClr val="tx1"/>
                          </a:solidFill>
                          <a:effectLst/>
                          <a:latin typeface="Calibri" panose="020F0502020204030204" pitchFamily="34" charset="0"/>
                          <a:ea typeface="+mn-ea"/>
                          <a:cs typeface="+mn-cs"/>
                        </a:rPr>
                        <a:t>3.64%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kern="1200" dirty="0">
                          <a:solidFill>
                            <a:schemeClr val="tx1"/>
                          </a:solidFill>
                          <a:effectLst/>
                          <a:latin typeface="Calibri" panose="020F0502020204030204" pitchFamily="34" charset="0"/>
                          <a:ea typeface="+mn-ea"/>
                          <a:cs typeface="+mn-cs"/>
                        </a:rPr>
                        <a:t>3.64%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4618323"/>
                  </a:ext>
                </a:extLst>
              </a:tr>
              <a:tr h="332990">
                <a:tc>
                  <a:txBody>
                    <a:bodyPr/>
                    <a:lstStyle/>
                    <a:p>
                      <a:pPr algn="l" fontAlgn="b"/>
                      <a:r>
                        <a:rPr lang="en-US" sz="1800" b="1" i="0" u="none" strike="noStrike" kern="1200" dirty="0" err="1">
                          <a:solidFill>
                            <a:schemeClr val="tx1"/>
                          </a:solidFill>
                          <a:effectLst/>
                          <a:latin typeface="Calibri" panose="020F0502020204030204" pitchFamily="34" charset="0"/>
                          <a:ea typeface="+mn-ea"/>
                          <a:cs typeface="+mn-cs"/>
                        </a:rPr>
                        <a:t>robot_value</a:t>
                      </a:r>
                      <a:r>
                        <a:rPr lang="en-US" sz="1800" b="1" i="0" u="none" strike="noStrike" kern="1200" dirty="0">
                          <a:solidFill>
                            <a:schemeClr val="tx1"/>
                          </a:solidFill>
                          <a:effectLst/>
                          <a:latin typeface="Calibri" panose="020F0502020204030204" pitchFamily="34" charset="0"/>
                          <a:ea typeface="+mn-ea"/>
                          <a:cs typeface="+mn-cs"/>
                        </a:rPr>
                        <a:t>/ 1000workers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13812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13633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a:effectLst/>
                          <a:latin typeface="Calibri" panose="020F0502020204030204" pitchFamily="34" charset="0"/>
                        </a:rPr>
                        <a:t>14806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a:effectLst/>
                          <a:latin typeface="Calibri" panose="020F0502020204030204" pitchFamily="34" charset="0"/>
                        </a:rPr>
                        <a:t>17709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a:effectLst/>
                          <a:latin typeface="Calibri" panose="020F0502020204030204" pitchFamily="34" charset="0"/>
                        </a:rPr>
                        <a:t>38138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kern="1200" dirty="0">
                          <a:solidFill>
                            <a:schemeClr val="tx1"/>
                          </a:solidFill>
                          <a:effectLst/>
                          <a:latin typeface="Calibri" panose="020F0502020204030204" pitchFamily="34" charset="0"/>
                          <a:ea typeface="+mn-ea"/>
                          <a:cs typeface="+mn-cs"/>
                        </a:rPr>
                        <a:t>142193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kern="1200" dirty="0">
                          <a:solidFill>
                            <a:schemeClr val="tx1"/>
                          </a:solidFill>
                          <a:effectLst/>
                          <a:latin typeface="Calibri" panose="020F0502020204030204" pitchFamily="34" charset="0"/>
                          <a:ea typeface="+mn-ea"/>
                          <a:cs typeface="+mn-cs"/>
                        </a:rPr>
                        <a:t>-</a:t>
                      </a:r>
                      <a:endParaRPr lang="zh-CN" altLang="en-US" sz="1800" b="0" i="0" u="none" strike="noStrike" kern="1200" dirty="0">
                        <a:solidFill>
                          <a:schemeClr val="tx1"/>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7415077"/>
                  </a:ext>
                </a:extLst>
              </a:tr>
              <a:tr h="339823">
                <a:tc>
                  <a:txBody>
                    <a:bodyPr/>
                    <a:lstStyle/>
                    <a:p>
                      <a:pPr algn="l" fontAlgn="b"/>
                      <a:r>
                        <a:rPr lang="en-US" sz="1800" b="1" i="0" u="none" strike="noStrike" kern="1200" dirty="0" err="1">
                          <a:solidFill>
                            <a:schemeClr val="tx1"/>
                          </a:solidFill>
                          <a:effectLst/>
                          <a:latin typeface="Calibri" panose="020F0502020204030204" pitchFamily="34" charset="0"/>
                          <a:ea typeface="+mn-ea"/>
                          <a:cs typeface="+mn-cs"/>
                        </a:rPr>
                        <a:t>robot_units</a:t>
                      </a:r>
                      <a:r>
                        <a:rPr lang="en-US" sz="1800" b="1" i="0" u="none" strike="noStrike" kern="1200" dirty="0">
                          <a:solidFill>
                            <a:schemeClr val="tx1"/>
                          </a:solidFill>
                          <a:effectLst/>
                          <a:latin typeface="Calibri" panose="020F0502020204030204" pitchFamily="34" charset="0"/>
                          <a:ea typeface="+mn-ea"/>
                          <a:cs typeface="+mn-cs"/>
                        </a:rPr>
                        <a:t>/1000workers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0.66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0.63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0.67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a:effectLst/>
                          <a:latin typeface="Calibri" panose="020F0502020204030204" pitchFamily="34" charset="0"/>
                        </a:rPr>
                        <a:t>0.69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1.94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kern="1200" dirty="0">
                          <a:solidFill>
                            <a:schemeClr val="tx1"/>
                          </a:solidFill>
                          <a:effectLst/>
                          <a:latin typeface="Calibri" panose="020F0502020204030204" pitchFamily="34" charset="0"/>
                          <a:ea typeface="+mn-ea"/>
                          <a:cs typeface="+mn-cs"/>
                        </a:rPr>
                        <a:t>5.05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kern="1200" dirty="0">
                          <a:solidFill>
                            <a:schemeClr val="tx1"/>
                          </a:solidFill>
                          <a:effectLst/>
                          <a:latin typeface="Calibri" panose="020F0502020204030204" pitchFamily="34" charset="0"/>
                          <a:ea typeface="+mn-ea"/>
                          <a:cs typeface="+mn-cs"/>
                        </a:rPr>
                        <a:t>-</a:t>
                      </a:r>
                      <a:endParaRPr lang="zh-CN" altLang="en-US" sz="1800" b="0" i="0" u="none" strike="noStrike" kern="1200" dirty="0">
                        <a:solidFill>
                          <a:schemeClr val="tx1"/>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7324448"/>
                  </a:ext>
                </a:extLst>
              </a:tr>
              <a:tr h="361513">
                <a:tc>
                  <a:txBody>
                    <a:bodyPr/>
                    <a:lstStyle/>
                    <a:p>
                      <a:pPr algn="l" fontAlgn="b"/>
                      <a:r>
                        <a:rPr lang="en-US" sz="1800" b="1" i="0" u="none" strike="noStrike" kern="1200" dirty="0">
                          <a:solidFill>
                            <a:schemeClr val="tx1"/>
                          </a:solidFill>
                          <a:effectLst/>
                          <a:latin typeface="Calibri" panose="020F0502020204030204" pitchFamily="34" charset="0"/>
                          <a:ea typeface="+mn-ea"/>
                          <a:cs typeface="+mn-cs"/>
                        </a:rPr>
                        <a:t>Log </a:t>
                      </a:r>
                      <a:r>
                        <a:rPr lang="en-US" sz="1800" b="1" i="0" u="none" strike="noStrike" kern="1200" dirty="0" err="1">
                          <a:solidFill>
                            <a:schemeClr val="tx1"/>
                          </a:solidFill>
                          <a:effectLst/>
                          <a:latin typeface="Calibri" panose="020F0502020204030204" pitchFamily="34" charset="0"/>
                          <a:ea typeface="+mn-ea"/>
                          <a:cs typeface="+mn-cs"/>
                        </a:rPr>
                        <a:t>price_robot</a:t>
                      </a:r>
                      <a:endParaRPr lang="en-US" sz="1800" b="1" i="0" u="none" strike="noStrike" kern="1200" dirty="0">
                        <a:solidFill>
                          <a:schemeClr val="tx1"/>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0.28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0.30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0.31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0.33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0.35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kern="1200" dirty="0">
                          <a:solidFill>
                            <a:schemeClr val="tx1"/>
                          </a:solidFill>
                          <a:effectLst/>
                          <a:latin typeface="Calibri" panose="020F0502020204030204" pitchFamily="34" charset="0"/>
                          <a:ea typeface="+mn-ea"/>
                          <a:cs typeface="+mn-cs"/>
                        </a:rPr>
                        <a:t>0.39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kern="1200" dirty="0">
                          <a:solidFill>
                            <a:schemeClr val="tx1"/>
                          </a:solidFill>
                          <a:effectLst/>
                          <a:latin typeface="Calibri" panose="020F0502020204030204" pitchFamily="34" charset="0"/>
                          <a:ea typeface="+mn-ea"/>
                          <a:cs typeface="+mn-cs"/>
                        </a:rPr>
                        <a:t>0.40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3084842"/>
                  </a:ext>
                </a:extLst>
              </a:tr>
              <a:tr h="344424">
                <a:tc gridSpan="8">
                  <a:txBody>
                    <a:bodyPr/>
                    <a:lstStyle/>
                    <a:p>
                      <a:pPr algn="l" fontAlgn="b"/>
                      <a:r>
                        <a:rPr lang="en-US" altLang="zh-CN" sz="1800" b="1" i="0" u="none" strike="noStrike" dirty="0">
                          <a:effectLst/>
                          <a:latin typeface="Calibri" panose="020F0502020204030204" pitchFamily="34" charset="0"/>
                        </a:rPr>
                        <a:t>Outcome</a:t>
                      </a:r>
                      <a:r>
                        <a:rPr lang="en-US" altLang="zh-CN" sz="1800" b="1" i="0" u="none" strike="noStrike" baseline="0" dirty="0">
                          <a:effectLst/>
                          <a:latin typeface="Calibri" panose="020F0502020204030204" pitchFamily="34" charset="0"/>
                        </a:rPr>
                        <a:t> variables are defined at </a:t>
                      </a:r>
                      <a:r>
                        <a:rPr lang="en-US" altLang="zh-CN" sz="1800" b="1" i="0" u="none" strike="noStrike" dirty="0">
                          <a:effectLst/>
                          <a:latin typeface="Calibri" panose="020F0502020204030204" pitchFamily="34" charset="0"/>
                        </a:rPr>
                        <a:t>Product level</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altLang="zh-CN" sz="1800" b="0" i="0" u="none" strike="noStrike" dirty="0">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altLang="zh-CN" sz="1800" b="0" i="0" u="none" strike="noStrike" dirty="0">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altLang="zh-CN" sz="1800" b="0" i="0" u="none" strike="noStrike" dirty="0">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altLang="zh-CN" sz="1800" b="0" i="0" u="none" strike="noStrike" dirty="0">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altLang="zh-CN" sz="1800" b="0" i="0" u="none" strike="noStrike" dirty="0">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altLang="zh-CN" sz="1800" b="0" i="0" u="none" strike="noStrike" kern="1200" dirty="0">
                        <a:solidFill>
                          <a:schemeClr val="tx1"/>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b"/>
                      <a:endParaRPr lang="en-US" altLang="zh-CN" sz="1800" b="0" i="0" u="none" strike="noStrike" kern="1200" dirty="0">
                        <a:solidFill>
                          <a:schemeClr val="tx1"/>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2051592"/>
                  </a:ext>
                </a:extLst>
              </a:tr>
              <a:tr h="288105">
                <a:tc>
                  <a:txBody>
                    <a:bodyPr/>
                    <a:lstStyle/>
                    <a:p>
                      <a:pPr algn="l" fontAlgn="b"/>
                      <a:r>
                        <a:rPr lang="en-US" sz="1800" b="1" i="0" u="none" strike="noStrike" dirty="0">
                          <a:effectLst/>
                          <a:latin typeface="Calibri" panose="020F0502020204030204" pitchFamily="34" charset="0"/>
                        </a:rPr>
                        <a:t>export quantity (1million)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5.2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5.0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4.9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4.4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4.8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kern="1200" dirty="0">
                          <a:solidFill>
                            <a:schemeClr val="tx1"/>
                          </a:solidFill>
                          <a:effectLst/>
                          <a:latin typeface="Calibri" panose="020F0502020204030204" pitchFamily="34" charset="0"/>
                          <a:ea typeface="+mn-ea"/>
                          <a:cs typeface="+mn-cs"/>
                        </a:rPr>
                        <a:t>4.9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kern="1200" dirty="0">
                          <a:solidFill>
                            <a:schemeClr val="tx1"/>
                          </a:solidFill>
                          <a:effectLst/>
                          <a:latin typeface="Calibri" panose="020F0502020204030204" pitchFamily="34" charset="0"/>
                          <a:ea typeface="+mn-ea"/>
                          <a:cs typeface="+mn-cs"/>
                        </a:rPr>
                        <a:t>6.2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3999908"/>
                  </a:ext>
                </a:extLst>
              </a:tr>
              <a:tr h="288105">
                <a:tc>
                  <a:txBody>
                    <a:bodyPr/>
                    <a:lstStyle/>
                    <a:p>
                      <a:pPr algn="l" fontAlgn="b"/>
                      <a:r>
                        <a:rPr lang="en-US" sz="1800" b="1" i="0" u="none" strike="noStrike" dirty="0">
                          <a:effectLst/>
                          <a:latin typeface="Calibri" panose="020F0502020204030204" pitchFamily="34" charset="0"/>
                        </a:rPr>
                        <a:t>export value(1million yuan)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7.8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7.9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8.1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7.0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8.6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kern="1200" dirty="0">
                          <a:solidFill>
                            <a:schemeClr val="tx1"/>
                          </a:solidFill>
                          <a:effectLst/>
                          <a:latin typeface="Calibri" panose="020F0502020204030204" pitchFamily="34" charset="0"/>
                          <a:ea typeface="+mn-ea"/>
                          <a:cs typeface="+mn-cs"/>
                        </a:rPr>
                        <a:t>9.6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kern="1200" dirty="0">
                          <a:solidFill>
                            <a:schemeClr val="tx1"/>
                          </a:solidFill>
                          <a:effectLst/>
                          <a:latin typeface="Calibri" panose="020F0502020204030204" pitchFamily="34" charset="0"/>
                          <a:ea typeface="+mn-ea"/>
                          <a:cs typeface="+mn-cs"/>
                        </a:rPr>
                        <a:t>15.0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2898496"/>
                  </a:ext>
                </a:extLst>
              </a:tr>
              <a:tr h="281980">
                <a:tc>
                  <a:txBody>
                    <a:bodyPr/>
                    <a:lstStyle/>
                    <a:p>
                      <a:pPr algn="l" fontAlgn="b"/>
                      <a:r>
                        <a:rPr lang="en-US" sz="1800" b="1" i="0" u="none" strike="noStrike" dirty="0">
                          <a:effectLst/>
                          <a:latin typeface="Calibri" panose="020F0502020204030204" pitchFamily="34" charset="0"/>
                        </a:rPr>
                        <a:t>number of export products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a:effectLst/>
                          <a:latin typeface="Calibri" panose="020F0502020204030204" pitchFamily="34" charset="0"/>
                        </a:rPr>
                        <a:t>6.6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6.4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6.2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6.2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6.5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kern="1200" dirty="0">
                          <a:solidFill>
                            <a:schemeClr val="tx1"/>
                          </a:solidFill>
                          <a:effectLst/>
                          <a:latin typeface="Calibri" panose="020F0502020204030204" pitchFamily="34" charset="0"/>
                          <a:ea typeface="+mn-ea"/>
                          <a:cs typeface="+mn-cs"/>
                        </a:rPr>
                        <a:t>6.5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kern="1200" dirty="0">
                          <a:solidFill>
                            <a:schemeClr val="tx1"/>
                          </a:solidFill>
                          <a:effectLst/>
                          <a:latin typeface="Calibri" panose="020F0502020204030204" pitchFamily="34" charset="0"/>
                          <a:ea typeface="+mn-ea"/>
                          <a:cs typeface="+mn-cs"/>
                        </a:rPr>
                        <a:t>7.3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3259"/>
                  </a:ext>
                </a:extLst>
              </a:tr>
              <a:tr h="515516">
                <a:tc>
                  <a:txBody>
                    <a:bodyPr/>
                    <a:lstStyle/>
                    <a:p>
                      <a:pPr algn="l" fontAlgn="b"/>
                      <a:r>
                        <a:rPr lang="en-US" sz="1800" b="1" i="0" u="none" strike="noStrike" dirty="0">
                          <a:effectLst/>
                          <a:latin typeface="Calibri" panose="020F0502020204030204" pitchFamily="34" charset="0"/>
                        </a:rPr>
                        <a:t>number of exported destinations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a:effectLst/>
                          <a:latin typeface="Calibri" panose="020F0502020204030204" pitchFamily="34" charset="0"/>
                        </a:rPr>
                        <a:t>9.0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dirty="0">
                          <a:effectLst/>
                          <a:latin typeface="Calibri" panose="020F0502020204030204" pitchFamily="34" charset="0"/>
                        </a:rPr>
                        <a:t>9.0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a:effectLst/>
                          <a:latin typeface="Calibri" panose="020F0502020204030204" pitchFamily="34" charset="0"/>
                        </a:rPr>
                        <a:t>9.1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a:effectLst/>
                          <a:latin typeface="Calibri" panose="020F0502020204030204" pitchFamily="34" charset="0"/>
                        </a:rPr>
                        <a:t>9.1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a:effectLst/>
                          <a:latin typeface="Calibri" panose="020F0502020204030204" pitchFamily="34" charset="0"/>
                        </a:rPr>
                        <a:t>9.5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kern="1200" dirty="0">
                          <a:solidFill>
                            <a:schemeClr val="tx1"/>
                          </a:solidFill>
                          <a:effectLst/>
                          <a:latin typeface="Calibri" panose="020F0502020204030204" pitchFamily="34" charset="0"/>
                          <a:ea typeface="+mn-ea"/>
                          <a:cs typeface="+mn-cs"/>
                        </a:rPr>
                        <a:t>9.7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zh-CN" sz="1800" b="0" i="0" u="none" strike="noStrike" kern="1200" dirty="0">
                          <a:solidFill>
                            <a:schemeClr val="tx1"/>
                          </a:solidFill>
                          <a:effectLst/>
                          <a:latin typeface="Calibri" panose="020F0502020204030204" pitchFamily="34" charset="0"/>
                          <a:ea typeface="+mn-ea"/>
                          <a:cs typeface="+mn-cs"/>
                        </a:rPr>
                        <a:t>11.6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7095657"/>
                  </a:ext>
                </a:extLst>
              </a:tr>
            </a:tbl>
          </a:graphicData>
        </a:graphic>
      </p:graphicFrame>
      <p:sp>
        <p:nvSpPr>
          <p:cNvPr id="5" name="矩形 4"/>
          <p:cNvSpPr/>
          <p:nvPr/>
        </p:nvSpPr>
        <p:spPr>
          <a:xfrm>
            <a:off x="3787470" y="1729165"/>
            <a:ext cx="6096000" cy="417422"/>
          </a:xfrm>
          <a:prstGeom prst="rect">
            <a:avLst/>
          </a:prstGeom>
        </p:spPr>
        <p:txBody>
          <a:bodyPr wrap="square">
            <a:spAutoFit/>
          </a:bodyPr>
          <a:lstStyle/>
          <a:p>
            <a:pPr indent="304800" algn="just">
              <a:lnSpc>
                <a:spcPct val="150000"/>
              </a:lnSpc>
              <a:spcAft>
                <a:spcPts val="0"/>
              </a:spcAft>
            </a:pPr>
            <a:r>
              <a:rPr lang="en-US" altLang="zh-CN" sz="1600" b="1" kern="100" dirty="0">
                <a:latin typeface="Times New Roman" panose="02020603050405020304" pitchFamily="18" charset="0"/>
                <a:cs typeface="Times New Roman" panose="02020603050405020304" pitchFamily="18" charset="0"/>
              </a:rPr>
              <a:t>Table 2b: dynamic changes for variables</a:t>
            </a:r>
            <a:endParaRPr lang="zh-CN" altLang="zh-CN" sz="1600" kern="100" dirty="0">
              <a:latin typeface="Times New Roman" panose="02020603050405020304" pitchFamily="18" charset="0"/>
              <a:cs typeface="Times New Roman" panose="02020603050405020304" pitchFamily="18" charset="0"/>
            </a:endParaRPr>
          </a:p>
        </p:txBody>
      </p:sp>
      <p:sp>
        <p:nvSpPr>
          <p:cNvPr id="6" name="文本框 5"/>
          <p:cNvSpPr txBox="1"/>
          <p:nvPr/>
        </p:nvSpPr>
        <p:spPr>
          <a:xfrm>
            <a:off x="834887" y="901863"/>
            <a:ext cx="9994789" cy="707886"/>
          </a:xfrm>
          <a:prstGeom prst="rect">
            <a:avLst/>
          </a:prstGeom>
          <a:noFill/>
        </p:spPr>
        <p:txBody>
          <a:bodyPr wrap="square" rtlCol="0">
            <a:spAutoFit/>
          </a:bodyPr>
          <a:lstStyle/>
          <a:p>
            <a:r>
              <a:rPr lang="en-US" altLang="zh-CN" sz="2000" b="1" i="1" dirty="0"/>
              <a:t>From 2006 to 2012, robot coverage rise, together with dramatic increase of robot values, robot density; meanwhile, export performance improved .</a:t>
            </a:r>
            <a:endParaRPr lang="zh-CN" altLang="en-US" sz="2000" b="1" i="1" dirty="0"/>
          </a:p>
        </p:txBody>
      </p:sp>
    </p:spTree>
    <p:extLst>
      <p:ext uri="{BB962C8B-B14F-4D97-AF65-F5344CB8AC3E}">
        <p14:creationId xmlns:p14="http://schemas.microsoft.com/office/powerpoint/2010/main" val="599066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Demand and product quality</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838200" y="1053549"/>
                <a:ext cx="10515600" cy="6118308"/>
              </a:xfrm>
            </p:spPr>
            <p:txBody>
              <a:bodyPr>
                <a:normAutofit fontScale="85000" lnSpcReduction="10000"/>
              </a:bodyPr>
              <a:lstStyle/>
              <a:p>
                <a:r>
                  <a:rPr lang="en-US" altLang="zh-CN" dirty="0"/>
                  <a:t>According to </a:t>
                </a:r>
                <a:r>
                  <a:rPr lang="en-US" altLang="zh-CN" dirty="0" err="1"/>
                  <a:t>Hallak</a:t>
                </a:r>
                <a:r>
                  <a:rPr lang="en-US" altLang="zh-CN" dirty="0"/>
                  <a:t> &amp; </a:t>
                </a:r>
                <a:r>
                  <a:rPr lang="en-US" altLang="zh-CN" dirty="0" err="1"/>
                  <a:t>Sivadasan</a:t>
                </a:r>
                <a:r>
                  <a:rPr lang="zh-CN" altLang="zh-CN" dirty="0"/>
                  <a:t>（</a:t>
                </a:r>
                <a:r>
                  <a:rPr lang="en-US" altLang="zh-CN" dirty="0"/>
                  <a:t>2013</a:t>
                </a:r>
                <a:r>
                  <a:rPr lang="zh-CN" altLang="en-US" dirty="0"/>
                  <a:t>）</a:t>
                </a:r>
                <a:r>
                  <a:rPr lang="en-US" altLang="zh-CN" dirty="0"/>
                  <a:t>,we set the demand function for products as follows:</a:t>
                </a:r>
              </a:p>
              <a:p>
                <a:pPr marL="0" indent="0">
                  <a:buNone/>
                </a:pPr>
                <a:r>
                  <a:rPr lang="en-US" altLang="zh-CN" dirty="0"/>
                  <a:t>                                                                                (1)</a:t>
                </a:r>
              </a:p>
              <a:p>
                <a:r>
                  <a:rPr lang="en-US" altLang="zh-CN" i="1" dirty="0"/>
                  <a:t>q</a:t>
                </a:r>
                <a:r>
                  <a:rPr lang="zh-CN" altLang="zh-CN" dirty="0"/>
                  <a:t>、</a:t>
                </a:r>
                <a:r>
                  <a:rPr lang="en-US" altLang="zh-CN" i="1" dirty="0"/>
                  <a:t>p</a:t>
                </a:r>
                <a:r>
                  <a:rPr lang="en-US" altLang="zh-CN" dirty="0"/>
                  <a:t> and </a:t>
                </a:r>
                <a:r>
                  <a:rPr lang="en-US" altLang="zh-CN" i="1" dirty="0"/>
                  <a:t>λ</a:t>
                </a:r>
                <a:r>
                  <a:rPr lang="en-US" altLang="zh-CN" dirty="0"/>
                  <a:t> stands for quantity, price, and quality and</a:t>
                </a:r>
              </a:p>
              <a:p>
                <a:r>
                  <a:rPr lang="en-US" altLang="zh-CN" i="1" dirty="0"/>
                  <a:t>σ in practice can be reflected</a:t>
                </a:r>
                <a:r>
                  <a:rPr lang="en-US" altLang="zh-CN" dirty="0">
                    <a:solidFill>
                      <a:srgbClr val="FF0000"/>
                    </a:solidFill>
                  </a:rPr>
                  <a:t> </a:t>
                </a:r>
                <a:r>
                  <a:rPr lang="en-US" altLang="zh-CN" i="1" dirty="0"/>
                  <a:t>by price elasticity</a:t>
                </a:r>
                <a:r>
                  <a:rPr lang="zh-CN" altLang="zh-CN" dirty="0"/>
                  <a:t>，</a:t>
                </a:r>
                <a:r>
                  <a:rPr lang="en-US" altLang="zh-CN" i="1" dirty="0"/>
                  <a:t>E</a:t>
                </a:r>
                <a:r>
                  <a:rPr lang="en-US" altLang="zh-CN" dirty="0"/>
                  <a:t> and </a:t>
                </a:r>
                <a:r>
                  <a:rPr lang="en-US" altLang="zh-CN" i="1" dirty="0"/>
                  <a:t>P</a:t>
                </a:r>
                <a:r>
                  <a:rPr lang="en-US" altLang="zh-CN" dirty="0"/>
                  <a:t> stands for expenditure and price index</a:t>
                </a:r>
                <a:r>
                  <a:rPr lang="zh-CN" altLang="zh-CN" dirty="0"/>
                  <a:t>，</a:t>
                </a:r>
                <a:r>
                  <a:rPr lang="en-US" altLang="zh-CN" dirty="0"/>
                  <a:t>with </a:t>
                </a:r>
                <a:r>
                  <a:rPr lang="en-US" altLang="zh-CN" i="1" dirty="0"/>
                  <a:t>E</a:t>
                </a:r>
                <a:r>
                  <a:rPr lang="en-US" altLang="zh-CN" dirty="0"/>
                  <a:t> given, P can be calculated as the following </a:t>
                </a:r>
              </a:p>
              <a:p>
                <a:pPr marL="0" indent="0">
                  <a:buNone/>
                </a:pPr>
                <a:r>
                  <a:rPr lang="en-US" altLang="zh-CN" dirty="0"/>
                  <a:t>                                                                               (2)</a:t>
                </a:r>
              </a:p>
              <a:p>
                <a:r>
                  <a:rPr lang="en-US" altLang="zh-CN" dirty="0" err="1"/>
                  <a:t>Khandelwal</a:t>
                </a:r>
                <a:r>
                  <a:rPr lang="en-US" altLang="zh-CN" dirty="0"/>
                  <a:t> et al. (2013) deduce quality index by moving the price and quantity to the left of the equation, with the elasticity σ assigned, and further controlling year, destination, and firm effects</a:t>
                </a:r>
              </a:p>
              <a:p>
                <a:pPr marL="0" indent="0">
                  <a:buNone/>
                </a:pPr>
                <a:r>
                  <a:rPr lang="en-US" altLang="zh-CN" dirty="0"/>
                  <a:t>              </a:t>
                </a:r>
                <a14:m>
                  <m:oMath xmlns:m="http://schemas.openxmlformats.org/officeDocument/2006/math">
                    <m:r>
                      <a:rPr lang="en-US" altLang="zh-CN" i="1">
                        <a:latin typeface="Cambria Math" panose="02040503050406030204" pitchFamily="18" charset="0"/>
                      </a:rPr>
                      <m:t>𝑙𝑛</m:t>
                    </m:r>
                    <m:sSub>
                      <m:sSubPr>
                        <m:ctrlPr>
                          <a:rPr lang="zh-CN" altLang="zh-CN" i="1">
                            <a:latin typeface="Cambria Math" panose="02040503050406030204" pitchFamily="18" charset="0"/>
                          </a:rPr>
                        </m:ctrlPr>
                      </m:sSubPr>
                      <m:e>
                        <m:r>
                          <a:rPr lang="en-US" altLang="zh-CN" i="1">
                            <a:latin typeface="Cambria Math" panose="02040503050406030204" pitchFamily="18" charset="0"/>
                          </a:rPr>
                          <m:t>𝑞</m:t>
                        </m:r>
                      </m:e>
                      <m:sub>
                        <m:r>
                          <a:rPr lang="en-US" altLang="zh-CN" i="1">
                            <a:latin typeface="Cambria Math" panose="02040503050406030204" pitchFamily="18" charset="0"/>
                          </a:rPr>
                          <m:t>𝑖𝑗𝑑𝑡</m:t>
                        </m:r>
                      </m:sub>
                    </m:sSub>
                    <m:r>
                      <a:rPr lang="en-US" altLang="zh-CN" i="1">
                        <a:latin typeface="Cambria Math" panose="02040503050406030204" pitchFamily="18" charset="0"/>
                      </a:rPr>
                      <m:t>+</m:t>
                    </m:r>
                    <m:sSub>
                      <m:sSubPr>
                        <m:ctrlPr>
                          <a:rPr lang="zh-CN" altLang="zh-CN" i="1">
                            <a:latin typeface="Cambria Math" panose="02040503050406030204" pitchFamily="18" charset="0"/>
                          </a:rPr>
                        </m:ctrlPr>
                      </m:sSubPr>
                      <m:e>
                        <m:r>
                          <a:rPr lang="en-US" altLang="zh-CN" i="1">
                            <a:latin typeface="Cambria Math" panose="02040503050406030204" pitchFamily="18" charset="0"/>
                          </a:rPr>
                          <m:t>𝜎</m:t>
                        </m:r>
                      </m:e>
                      <m:sub>
                        <m:r>
                          <a:rPr lang="en-US" altLang="zh-CN" i="1">
                            <a:latin typeface="Cambria Math" panose="02040503050406030204" pitchFamily="18" charset="0"/>
                          </a:rPr>
                          <m:t>h</m:t>
                        </m:r>
                      </m:sub>
                    </m:sSub>
                    <m:r>
                      <a:rPr lang="en-US" altLang="zh-CN" i="1">
                        <a:latin typeface="Cambria Math" panose="02040503050406030204" pitchFamily="18" charset="0"/>
                      </a:rPr>
                      <m:t>𝑙𝑛</m:t>
                    </m:r>
                    <m:sSub>
                      <m:sSubPr>
                        <m:ctrlPr>
                          <a:rPr lang="zh-CN" altLang="zh-CN" i="1">
                            <a:latin typeface="Cambria Math" panose="02040503050406030204" pitchFamily="18" charset="0"/>
                          </a:rPr>
                        </m:ctrlPr>
                      </m:sSubPr>
                      <m:e>
                        <m:r>
                          <a:rPr lang="en-US" altLang="zh-CN" i="1">
                            <a:latin typeface="Cambria Math" panose="02040503050406030204" pitchFamily="18" charset="0"/>
                          </a:rPr>
                          <m:t>𝑝</m:t>
                        </m:r>
                      </m:e>
                      <m:sub>
                        <m:r>
                          <a:rPr lang="en-US" altLang="zh-CN" i="1">
                            <a:latin typeface="Cambria Math" panose="02040503050406030204" pitchFamily="18" charset="0"/>
                          </a:rPr>
                          <m:t>𝑖𝑗𝑑𝑡</m:t>
                        </m:r>
                      </m:sub>
                    </m:sSub>
                    <m:r>
                      <a:rPr lang="en-US" altLang="zh-CN" i="1">
                        <a:latin typeface="Cambria Math" panose="02040503050406030204" pitchFamily="18" charset="0"/>
                      </a:rPr>
                      <m:t>=</m:t>
                    </m:r>
                    <m:sSub>
                      <m:sSubPr>
                        <m:ctrlPr>
                          <a:rPr lang="zh-CN" altLang="zh-CN" i="1">
                            <a:latin typeface="Cambria Math" panose="02040503050406030204" pitchFamily="18" charset="0"/>
                          </a:rPr>
                        </m:ctrlPr>
                      </m:sSubPr>
                      <m:e>
                        <m:r>
                          <a:rPr lang="en-US" altLang="zh-CN" i="1">
                            <a:latin typeface="Cambria Math" panose="02040503050406030204" pitchFamily="18" charset="0"/>
                          </a:rPr>
                          <m:t>𝜒</m:t>
                        </m:r>
                      </m:e>
                      <m:sub>
                        <m:r>
                          <a:rPr lang="en-US" altLang="zh-CN" i="1">
                            <a:latin typeface="Cambria Math" panose="02040503050406030204" pitchFamily="18" charset="0"/>
                          </a:rPr>
                          <m:t>𝑗</m:t>
                        </m:r>
                      </m:sub>
                    </m:sSub>
                    <m:r>
                      <a:rPr lang="en-US" altLang="zh-CN" i="1">
                        <a:latin typeface="Cambria Math" panose="02040503050406030204" pitchFamily="18" charset="0"/>
                      </a:rPr>
                      <m:t>+</m:t>
                    </m:r>
                    <m:sSub>
                      <m:sSubPr>
                        <m:ctrlPr>
                          <a:rPr lang="zh-CN" altLang="zh-CN" i="1">
                            <a:latin typeface="Cambria Math" panose="02040503050406030204" pitchFamily="18" charset="0"/>
                          </a:rPr>
                        </m:ctrlPr>
                      </m:sSubPr>
                      <m:e>
                        <m:r>
                          <a:rPr lang="en-US" altLang="zh-CN" i="1">
                            <a:latin typeface="Cambria Math" panose="02040503050406030204" pitchFamily="18" charset="0"/>
                          </a:rPr>
                          <m:t>𝜒</m:t>
                        </m:r>
                      </m:e>
                      <m:sub>
                        <m:r>
                          <a:rPr lang="en-US" altLang="zh-CN" i="1">
                            <a:latin typeface="Cambria Math" panose="02040503050406030204" pitchFamily="18" charset="0"/>
                          </a:rPr>
                          <m:t>𝑑𝑡</m:t>
                        </m:r>
                      </m:sub>
                    </m:sSub>
                    <m:r>
                      <a:rPr lang="en-US" altLang="zh-CN" i="1">
                        <a:latin typeface="Cambria Math" panose="02040503050406030204" pitchFamily="18" charset="0"/>
                      </a:rPr>
                      <m:t>+</m:t>
                    </m:r>
                    <m:sSub>
                      <m:sSubPr>
                        <m:ctrlPr>
                          <a:rPr lang="zh-CN" altLang="zh-CN" i="1">
                            <a:latin typeface="Cambria Math" panose="02040503050406030204" pitchFamily="18" charset="0"/>
                          </a:rPr>
                        </m:ctrlPr>
                      </m:sSubPr>
                      <m:e>
                        <m:r>
                          <a:rPr lang="en-US" altLang="zh-CN" i="1">
                            <a:latin typeface="Cambria Math" panose="02040503050406030204" pitchFamily="18" charset="0"/>
                          </a:rPr>
                          <m:t>𝜀</m:t>
                        </m:r>
                      </m:e>
                      <m:sub>
                        <m:r>
                          <a:rPr lang="en-US" altLang="zh-CN" i="1">
                            <a:latin typeface="Cambria Math" panose="02040503050406030204" pitchFamily="18" charset="0"/>
                          </a:rPr>
                          <m:t>𝑖𝑗𝑑𝑡</m:t>
                        </m:r>
                      </m:sub>
                    </m:sSub>
                  </m:oMath>
                </a14:m>
                <a:r>
                  <a:rPr lang="en-US" altLang="zh-CN" dirty="0"/>
                  <a:t> (3)</a:t>
                </a:r>
              </a:p>
              <a:p>
                <a:r>
                  <a:rPr lang="en-US" altLang="zh-CN" b="1" dirty="0" err="1"/>
                  <a:t>Broda</a:t>
                </a:r>
                <a:r>
                  <a:rPr lang="en-US" altLang="zh-CN" b="1" dirty="0"/>
                  <a:t> et al.</a:t>
                </a:r>
                <a:r>
                  <a:rPr lang="zh-CN" altLang="zh-CN" b="1" dirty="0"/>
                  <a:t>（</a:t>
                </a:r>
                <a:r>
                  <a:rPr lang="en-US" altLang="zh-CN" b="1" dirty="0"/>
                  <a:t>2006</a:t>
                </a:r>
                <a:r>
                  <a:rPr lang="zh-CN" altLang="zh-CN" b="1" dirty="0"/>
                  <a:t>）</a:t>
                </a:r>
                <a:r>
                  <a:rPr lang="en-US" altLang="zh-CN" b="1" dirty="0"/>
                  <a:t>calculated </a:t>
                </a:r>
                <a:r>
                  <a:rPr lang="en-US" altLang="zh-CN" b="1" i="1" dirty="0"/>
                  <a:t>σ for </a:t>
                </a:r>
                <a:r>
                  <a:rPr lang="en-US" altLang="zh-CN" b="1" dirty="0"/>
                  <a:t>HS3products, and deduce the product quality from residual of equation (3), which includes factors which increase either quantity or price other than </a:t>
                </a:r>
                <a:r>
                  <a:rPr lang="en-US" altLang="zh-CN" b="1" dirty="0" err="1"/>
                  <a:t>Xj</a:t>
                </a:r>
                <a:r>
                  <a:rPr lang="en-US" altLang="zh-CN" b="1" dirty="0"/>
                  <a:t>, and </a:t>
                </a:r>
                <a:r>
                  <a:rPr lang="en-US" altLang="zh-CN" b="1" dirty="0" err="1"/>
                  <a:t>Xdt</a:t>
                </a:r>
                <a:r>
                  <a:rPr lang="en-US" altLang="zh-CN" dirty="0"/>
                  <a:t>.</a:t>
                </a:r>
              </a:p>
              <a:p>
                <a:r>
                  <a:rPr lang="en-US" altLang="zh-CN" dirty="0"/>
                  <a:t>More recently, improved 2sls are used to estimate </a:t>
                </a:r>
                <a:r>
                  <a:rPr lang="en-US" altLang="zh-CN" i="1" dirty="0"/>
                  <a:t>σ, and through different σ, we get different measure of product quality, such as quality_2sls, </a:t>
                </a:r>
                <a:r>
                  <a:rPr lang="en-US" altLang="zh-CN" i="1" dirty="0" err="1"/>
                  <a:t>quality_agg</a:t>
                </a:r>
                <a:endParaRPr lang="zh-CN" altLang="en-US"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838200" y="1053549"/>
                <a:ext cx="10515600" cy="6118308"/>
              </a:xfrm>
              <a:blipFill>
                <a:blip r:embed="rId4"/>
                <a:stretch>
                  <a:fillRect l="-812" t="-1994" r="-1217"/>
                </a:stretch>
              </a:blipFill>
            </p:spPr>
            <p:txBody>
              <a:bodyPr/>
              <a:lstStyle/>
              <a:p>
                <a:r>
                  <a:rPr lang="zh-CN" altLang="en-US">
                    <a:noFill/>
                  </a:rPr>
                  <a:t> </a:t>
                </a:r>
              </a:p>
            </p:txBody>
          </p:sp>
        </mc:Fallback>
      </mc:AlternateContent>
      <p:sp>
        <p:nvSpPr>
          <p:cNvPr id="4" name="Rectangle 2"/>
          <p:cNvSpPr>
            <a:spLocks noChangeArrowheads="1"/>
          </p:cNvSpPr>
          <p:nvPr/>
        </p:nvSpPr>
        <p:spPr bwMode="auto">
          <a:xfrm>
            <a:off x="5844209" y="167852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5" name="对象 4"/>
          <p:cNvGraphicFramePr>
            <a:graphicFrameLocks noChangeAspect="1"/>
          </p:cNvGraphicFramePr>
          <p:nvPr>
            <p:extLst>
              <p:ext uri="{D42A27DB-BD31-4B8C-83A1-F6EECF244321}">
                <p14:modId xmlns:p14="http://schemas.microsoft.com/office/powerpoint/2010/main" val="3265009843"/>
              </p:ext>
            </p:extLst>
          </p:nvPr>
        </p:nvGraphicFramePr>
        <p:xfrm>
          <a:off x="4142629" y="1375210"/>
          <a:ext cx="2289976" cy="806696"/>
        </p:xfrm>
        <a:graphic>
          <a:graphicData uri="http://schemas.openxmlformats.org/presentationml/2006/ole">
            <mc:AlternateContent xmlns:mc="http://schemas.openxmlformats.org/markup-compatibility/2006">
              <mc:Choice xmlns:v="urn:schemas-microsoft-com:vml" Requires="v">
                <p:oleObj r:id="rId5" imgW="1129810" imgH="393529" progId="Equation.DSMT4">
                  <p:embed/>
                </p:oleObj>
              </mc:Choice>
              <mc:Fallback>
                <p:oleObj r:id="rId5" imgW="1129810" imgH="393529"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42629" y="1375210"/>
                        <a:ext cx="2289976" cy="806696"/>
                      </a:xfrm>
                      <a:prstGeom prst="rect">
                        <a:avLst/>
                      </a:prstGeom>
                      <a:noFill/>
                    </p:spPr>
                  </p:pic>
                </p:oleObj>
              </mc:Fallback>
            </mc:AlternateContent>
          </a:graphicData>
        </a:graphic>
      </p:graphicFrame>
      <p:sp>
        <p:nvSpPr>
          <p:cNvPr id="9" name="Rectangle 7"/>
          <p:cNvSpPr>
            <a:spLocks noChangeArrowheads="1"/>
          </p:cNvSpPr>
          <p:nvPr/>
        </p:nvSpPr>
        <p:spPr bwMode="auto">
          <a:xfrm>
            <a:off x="263387" y="-8406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0" name="对象 9"/>
          <p:cNvGraphicFramePr>
            <a:graphicFrameLocks noChangeAspect="1"/>
          </p:cNvGraphicFramePr>
          <p:nvPr>
            <p:extLst>
              <p:ext uri="{D42A27DB-BD31-4B8C-83A1-F6EECF244321}">
                <p14:modId xmlns:p14="http://schemas.microsoft.com/office/powerpoint/2010/main" val="2154367810"/>
              </p:ext>
            </p:extLst>
          </p:nvPr>
        </p:nvGraphicFramePr>
        <p:xfrm>
          <a:off x="3088583" y="3061987"/>
          <a:ext cx="2627080" cy="734025"/>
        </p:xfrm>
        <a:graphic>
          <a:graphicData uri="http://schemas.openxmlformats.org/presentationml/2006/ole">
            <mc:AlternateContent xmlns:mc="http://schemas.openxmlformats.org/markup-compatibility/2006">
              <mc:Choice xmlns:v="urn:schemas-microsoft-com:vml" Requires="v">
                <p:oleObj r:id="rId7" imgW="1473200" imgH="368300" progId="Equation.DSMT4">
                  <p:embed/>
                </p:oleObj>
              </mc:Choice>
              <mc:Fallback>
                <p:oleObj r:id="rId7" imgW="1473200" imgH="368300" progId="Equation.DSMT4">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88583" y="3061987"/>
                        <a:ext cx="2627080" cy="734025"/>
                      </a:xfrm>
                      <a:prstGeom prst="rect">
                        <a:avLst/>
                      </a:prstGeom>
                      <a:noFill/>
                    </p:spPr>
                  </p:pic>
                </p:oleObj>
              </mc:Fallback>
            </mc:AlternateContent>
          </a:graphicData>
        </a:graphic>
      </p:graphicFrame>
    </p:spTree>
    <p:extLst>
      <p:ext uri="{BB962C8B-B14F-4D97-AF65-F5344CB8AC3E}">
        <p14:creationId xmlns:p14="http://schemas.microsoft.com/office/powerpoint/2010/main" val="21517931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China’s export quality rise after 2008</a:t>
            </a:r>
            <a:endParaRPr lang="zh-CN" altLang="en-US" dirty="0"/>
          </a:p>
        </p:txBody>
      </p:sp>
      <p:sp>
        <p:nvSpPr>
          <p:cNvPr id="3" name="内容占位符 2"/>
          <p:cNvSpPr>
            <a:spLocks noGrp="1"/>
          </p:cNvSpPr>
          <p:nvPr>
            <p:ph idx="1"/>
          </p:nvPr>
        </p:nvSpPr>
        <p:spPr>
          <a:xfrm>
            <a:off x="1118443" y="1804636"/>
            <a:ext cx="3739803" cy="3830537"/>
          </a:xfrm>
        </p:spPr>
        <p:txBody>
          <a:bodyPr>
            <a:normAutofit/>
          </a:bodyPr>
          <a:lstStyle/>
          <a:p>
            <a:r>
              <a:rPr lang="en-US" altLang="zh-CN" sz="2400" i="1" dirty="0"/>
              <a:t>we calculate the export quality from 2001 to 2013.</a:t>
            </a:r>
          </a:p>
          <a:p>
            <a:pPr lvl="1"/>
            <a:r>
              <a:rPr lang="en-US" altLang="zh-CN" sz="2400" i="1" dirty="0"/>
              <a:t>From 2001 to 2007, the export quality stagnated.</a:t>
            </a:r>
          </a:p>
          <a:p>
            <a:pPr lvl="1"/>
            <a:r>
              <a:rPr lang="en-US" altLang="zh-CN" sz="2400" i="1" dirty="0"/>
              <a:t>From 2008 to 2013, export quality keeps rising.</a:t>
            </a:r>
            <a:endParaRPr lang="zh-CN" altLang="en-US" sz="2400" i="1" dirty="0"/>
          </a:p>
        </p:txBody>
      </p:sp>
      <p:graphicFrame>
        <p:nvGraphicFramePr>
          <p:cNvPr id="5" name="图表 4">
            <a:extLst>
              <a:ext uri="{FF2B5EF4-FFF2-40B4-BE49-F238E27FC236}">
                <a16:creationId xmlns:a16="http://schemas.microsoft.com/office/drawing/2014/main" id="{71A1D1A6-8038-457F-A47D-84618CC50695}"/>
              </a:ext>
            </a:extLst>
          </p:cNvPr>
          <p:cNvGraphicFramePr>
            <a:graphicFrameLocks/>
          </p:cNvGraphicFramePr>
          <p:nvPr>
            <p:extLst>
              <p:ext uri="{D42A27DB-BD31-4B8C-83A1-F6EECF244321}">
                <p14:modId xmlns:p14="http://schemas.microsoft.com/office/powerpoint/2010/main" val="822627092"/>
              </p:ext>
            </p:extLst>
          </p:nvPr>
        </p:nvGraphicFramePr>
        <p:xfrm>
          <a:off x="5453270" y="1342292"/>
          <a:ext cx="6037627" cy="4173415"/>
        </p:xfrm>
        <a:graphic>
          <a:graphicData uri="http://schemas.openxmlformats.org/drawingml/2006/chart">
            <c:chart xmlns:c="http://schemas.openxmlformats.org/drawingml/2006/chart" xmlns:r="http://schemas.openxmlformats.org/officeDocument/2006/relationships" r:id="rId3"/>
          </a:graphicData>
        </a:graphic>
      </p:graphicFrame>
      <p:sp>
        <p:nvSpPr>
          <p:cNvPr id="6" name="矩形 5"/>
          <p:cNvSpPr/>
          <p:nvPr/>
        </p:nvSpPr>
        <p:spPr>
          <a:xfrm>
            <a:off x="6255027" y="5635173"/>
            <a:ext cx="6096000" cy="338554"/>
          </a:xfrm>
          <a:prstGeom prst="rect">
            <a:avLst/>
          </a:prstGeom>
        </p:spPr>
        <p:txBody>
          <a:bodyPr>
            <a:spAutoFit/>
          </a:bodyPr>
          <a:lstStyle/>
          <a:p>
            <a:r>
              <a:rPr lang="en-US" altLang="zh-CN" sz="1600" b="1" dirty="0">
                <a:latin typeface="Times New Roman" panose="02020603050405020304" pitchFamily="18" charset="0"/>
              </a:rPr>
              <a:t>Figure 6:</a:t>
            </a:r>
            <a:r>
              <a:rPr lang="en-US" altLang="zh-CN" sz="1600" dirty="0">
                <a:latin typeface="Times New Roman" panose="02020603050405020304" pitchFamily="18" charset="0"/>
              </a:rPr>
              <a:t> export quality trends</a:t>
            </a:r>
            <a:endParaRPr lang="zh-CN" altLang="en-US" sz="1600" dirty="0"/>
          </a:p>
        </p:txBody>
      </p:sp>
    </p:spTree>
    <p:extLst>
      <p:ext uri="{BB962C8B-B14F-4D97-AF65-F5344CB8AC3E}">
        <p14:creationId xmlns:p14="http://schemas.microsoft.com/office/powerpoint/2010/main" val="1659892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Demand shifts with robotized products (1)</a:t>
            </a:r>
            <a:endParaRPr lang="zh-CN" altLang="en-US" dirty="0"/>
          </a:p>
        </p:txBody>
      </p:sp>
      <p:sp>
        <p:nvSpPr>
          <p:cNvPr id="3" name="内容占位符 2"/>
          <p:cNvSpPr>
            <a:spLocks noGrp="1"/>
          </p:cNvSpPr>
          <p:nvPr>
            <p:ph idx="1"/>
          </p:nvPr>
        </p:nvSpPr>
        <p:spPr>
          <a:xfrm>
            <a:off x="255104" y="1209398"/>
            <a:ext cx="4151243" cy="5648601"/>
          </a:xfrm>
        </p:spPr>
        <p:txBody>
          <a:bodyPr>
            <a:normAutofit fontScale="77500" lnSpcReduction="20000"/>
          </a:bodyPr>
          <a:lstStyle/>
          <a:p>
            <a:r>
              <a:rPr lang="en-US" altLang="zh-CN" dirty="0"/>
              <a:t>Q</a:t>
            </a:r>
            <a:r>
              <a:rPr lang="en-US" altLang="zh-CN" b="1" dirty="0"/>
              <a:t>uality is expensive to produce, </a:t>
            </a:r>
          </a:p>
          <a:p>
            <a:r>
              <a:rPr lang="en-US" altLang="zh-CN" b="1" dirty="0"/>
              <a:t>a rise in export price may be associated with an increase in demand</a:t>
            </a:r>
          </a:p>
          <a:p>
            <a:r>
              <a:rPr lang="en-US" altLang="zh-CN" b="1" dirty="0"/>
              <a:t>two sub-samples</a:t>
            </a:r>
            <a:r>
              <a:rPr lang="en-US" altLang="zh-CN" dirty="0"/>
              <a:t>:</a:t>
            </a:r>
          </a:p>
          <a:p>
            <a:r>
              <a:rPr lang="en-US" altLang="zh-CN" b="1" dirty="0"/>
              <a:t>firm that adopts robots in producing products;</a:t>
            </a:r>
          </a:p>
          <a:p>
            <a:r>
              <a:rPr lang="en-US" altLang="zh-CN" b="1" dirty="0"/>
              <a:t>firms that does not adopt robot technology. </a:t>
            </a:r>
          </a:p>
          <a:p>
            <a:r>
              <a:rPr lang="en-US" altLang="zh-CN" dirty="0"/>
              <a:t>Based on the </a:t>
            </a:r>
            <a:r>
              <a:rPr lang="en-US" altLang="zh-CN" b="1" dirty="0"/>
              <a:t>log(quantity) and log(price) </a:t>
            </a:r>
            <a:r>
              <a:rPr lang="en-US" altLang="zh-CN" dirty="0"/>
              <a:t>data, we get the </a:t>
            </a:r>
            <a:r>
              <a:rPr lang="en-US" altLang="zh-CN" b="1" dirty="0"/>
              <a:t>demand curve for robotized and non-robotized firms.</a:t>
            </a:r>
          </a:p>
          <a:p>
            <a:pPr lvl="1"/>
            <a:r>
              <a:rPr lang="en-US" altLang="zh-CN" dirty="0"/>
              <a:t>green line is demand curve of robotized firms; red line is the demand curve for non-robotized firms. </a:t>
            </a:r>
          </a:p>
        </p:txBody>
      </p:sp>
      <p:pic>
        <p:nvPicPr>
          <p:cNvPr id="4" name="图片 3"/>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06347" y="768498"/>
            <a:ext cx="8079851" cy="5353878"/>
          </a:xfrm>
          <a:prstGeom prst="rect">
            <a:avLst/>
          </a:prstGeom>
          <a:noFill/>
          <a:ln>
            <a:noFill/>
          </a:ln>
        </p:spPr>
      </p:pic>
      <p:sp>
        <p:nvSpPr>
          <p:cNvPr id="5" name="矩形 4"/>
          <p:cNvSpPr/>
          <p:nvPr/>
        </p:nvSpPr>
        <p:spPr>
          <a:xfrm>
            <a:off x="4101548" y="6120704"/>
            <a:ext cx="6096000" cy="646331"/>
          </a:xfrm>
          <a:prstGeom prst="rect">
            <a:avLst/>
          </a:prstGeom>
        </p:spPr>
        <p:txBody>
          <a:bodyPr>
            <a:spAutoFit/>
          </a:bodyPr>
          <a:lstStyle/>
          <a:p>
            <a:r>
              <a:rPr lang="en-US" altLang="zh-CN" b="1" dirty="0">
                <a:latin typeface="Times New Roman" panose="02020603050405020304" pitchFamily="18" charset="0"/>
              </a:rPr>
              <a:t>Figure 7a: demand curves of different types of products and ownership for robotized V.S. non-robotized firms</a:t>
            </a:r>
            <a:endParaRPr lang="zh-CN" altLang="en-US" dirty="0"/>
          </a:p>
        </p:txBody>
      </p:sp>
      <p:sp>
        <p:nvSpPr>
          <p:cNvPr id="6" name="矩形 5"/>
          <p:cNvSpPr/>
          <p:nvPr/>
        </p:nvSpPr>
        <p:spPr>
          <a:xfrm>
            <a:off x="5074865" y="946808"/>
            <a:ext cx="1620957" cy="369332"/>
          </a:xfrm>
          <a:prstGeom prst="rect">
            <a:avLst/>
          </a:prstGeom>
        </p:spPr>
        <p:txBody>
          <a:bodyPr wrap="none">
            <a:spAutoFit/>
          </a:bodyPr>
          <a:lstStyle/>
          <a:p>
            <a:r>
              <a:rPr lang="en-US" altLang="zh-CN" b="1" dirty="0"/>
              <a:t>(1)all samples</a:t>
            </a:r>
            <a:endParaRPr lang="zh-CN" altLang="en-US" b="1" dirty="0"/>
          </a:p>
        </p:txBody>
      </p:sp>
      <p:sp>
        <p:nvSpPr>
          <p:cNvPr id="7" name="矩形 6"/>
          <p:cNvSpPr/>
          <p:nvPr/>
        </p:nvSpPr>
        <p:spPr>
          <a:xfrm>
            <a:off x="7507474" y="965542"/>
            <a:ext cx="1609736" cy="369332"/>
          </a:xfrm>
          <a:prstGeom prst="rect">
            <a:avLst/>
          </a:prstGeom>
        </p:spPr>
        <p:txBody>
          <a:bodyPr wrap="none">
            <a:spAutoFit/>
          </a:bodyPr>
          <a:lstStyle/>
          <a:p>
            <a:r>
              <a:rPr lang="en-US" altLang="zh-CN" b="1" dirty="0"/>
              <a:t>(2) diff goods</a:t>
            </a:r>
            <a:endParaRPr lang="zh-CN" altLang="en-US" b="1" dirty="0"/>
          </a:p>
        </p:txBody>
      </p:sp>
      <p:sp>
        <p:nvSpPr>
          <p:cNvPr id="8" name="矩形 7"/>
          <p:cNvSpPr/>
          <p:nvPr/>
        </p:nvSpPr>
        <p:spPr>
          <a:xfrm>
            <a:off x="9840904" y="946808"/>
            <a:ext cx="1864613" cy="369332"/>
          </a:xfrm>
          <a:prstGeom prst="rect">
            <a:avLst/>
          </a:prstGeom>
        </p:spPr>
        <p:txBody>
          <a:bodyPr wrap="none">
            <a:spAutoFit/>
          </a:bodyPr>
          <a:lstStyle/>
          <a:p>
            <a:r>
              <a:rPr lang="en-US" altLang="zh-CN" b="1" dirty="0"/>
              <a:t>(3) homo goods</a:t>
            </a:r>
            <a:endParaRPr lang="zh-CN" altLang="en-US" b="1" dirty="0"/>
          </a:p>
        </p:txBody>
      </p:sp>
      <p:sp>
        <p:nvSpPr>
          <p:cNvPr id="9" name="矩形 8"/>
          <p:cNvSpPr/>
          <p:nvPr/>
        </p:nvSpPr>
        <p:spPr>
          <a:xfrm>
            <a:off x="5110963" y="3529582"/>
            <a:ext cx="1545616" cy="369332"/>
          </a:xfrm>
          <a:prstGeom prst="rect">
            <a:avLst/>
          </a:prstGeom>
        </p:spPr>
        <p:txBody>
          <a:bodyPr wrap="none">
            <a:spAutoFit/>
          </a:bodyPr>
          <a:lstStyle/>
          <a:p>
            <a:r>
              <a:rPr lang="en-US" altLang="zh-CN" b="1" dirty="0"/>
              <a:t>(4) SOE firms</a:t>
            </a:r>
            <a:endParaRPr lang="zh-CN" altLang="en-US" b="1" dirty="0"/>
          </a:p>
        </p:txBody>
      </p:sp>
      <p:sp>
        <p:nvSpPr>
          <p:cNvPr id="10" name="矩形 9"/>
          <p:cNvSpPr/>
          <p:nvPr/>
        </p:nvSpPr>
        <p:spPr>
          <a:xfrm>
            <a:off x="7171421" y="3545428"/>
            <a:ext cx="2132315" cy="369332"/>
          </a:xfrm>
          <a:prstGeom prst="rect">
            <a:avLst/>
          </a:prstGeom>
        </p:spPr>
        <p:txBody>
          <a:bodyPr wrap="none">
            <a:spAutoFit/>
          </a:bodyPr>
          <a:lstStyle/>
          <a:p>
            <a:r>
              <a:rPr lang="en-US" altLang="zh-CN" b="1" dirty="0"/>
              <a:t>(5) non- SOE firms</a:t>
            </a:r>
            <a:endParaRPr lang="zh-CN" altLang="en-US" b="1" dirty="0"/>
          </a:p>
        </p:txBody>
      </p:sp>
    </p:spTree>
    <p:extLst>
      <p:ext uri="{BB962C8B-B14F-4D97-AF65-F5344CB8AC3E}">
        <p14:creationId xmlns:p14="http://schemas.microsoft.com/office/powerpoint/2010/main" val="28416142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05740" y="212035"/>
            <a:ext cx="7686260" cy="5758068"/>
          </a:xfrm>
          <a:prstGeom prst="rect">
            <a:avLst/>
          </a:prstGeom>
          <a:noFill/>
          <a:ln>
            <a:noFill/>
          </a:ln>
        </p:spPr>
      </p:pic>
      <p:sp>
        <p:nvSpPr>
          <p:cNvPr id="2" name="标题 1"/>
          <p:cNvSpPr>
            <a:spLocks noGrp="1"/>
          </p:cNvSpPr>
          <p:nvPr>
            <p:ph type="title"/>
          </p:nvPr>
        </p:nvSpPr>
        <p:spPr/>
        <p:txBody>
          <a:bodyPr>
            <a:normAutofit fontScale="90000"/>
          </a:bodyPr>
          <a:lstStyle/>
          <a:p>
            <a:r>
              <a:rPr lang="en-US" altLang="zh-CN" dirty="0"/>
              <a:t>Demand shifts with</a:t>
            </a:r>
            <a:br>
              <a:rPr lang="en-US" altLang="zh-CN" dirty="0"/>
            </a:br>
            <a:r>
              <a:rPr lang="en-US" altLang="zh-CN" dirty="0"/>
              <a:t> robotized products (2)</a:t>
            </a:r>
            <a:endParaRPr lang="zh-CN" altLang="en-US" dirty="0"/>
          </a:p>
        </p:txBody>
      </p:sp>
      <p:sp>
        <p:nvSpPr>
          <p:cNvPr id="3" name="内容占位符 2"/>
          <p:cNvSpPr>
            <a:spLocks noGrp="1"/>
          </p:cNvSpPr>
          <p:nvPr>
            <p:ph idx="1"/>
          </p:nvPr>
        </p:nvSpPr>
        <p:spPr>
          <a:xfrm>
            <a:off x="400879" y="1412861"/>
            <a:ext cx="4038600" cy="4972740"/>
          </a:xfrm>
        </p:spPr>
        <p:txBody>
          <a:bodyPr>
            <a:normAutofit/>
          </a:bodyPr>
          <a:lstStyle/>
          <a:p>
            <a:r>
              <a:rPr lang="en-US" altLang="zh-CN" sz="2400" dirty="0"/>
              <a:t>By industry</a:t>
            </a:r>
          </a:p>
          <a:p>
            <a:r>
              <a:rPr lang="en-US" altLang="zh-CN" sz="2400" dirty="0"/>
              <a:t>Green line is demand curve of robotized firms; red line is the demand curve for non-robotized firms. </a:t>
            </a:r>
            <a:endParaRPr lang="zh-CN" altLang="en-US" sz="2400" dirty="0"/>
          </a:p>
        </p:txBody>
      </p:sp>
      <p:sp>
        <p:nvSpPr>
          <p:cNvPr id="5" name="矩形 4"/>
          <p:cNvSpPr/>
          <p:nvPr/>
        </p:nvSpPr>
        <p:spPr>
          <a:xfrm>
            <a:off x="4770783" y="5970103"/>
            <a:ext cx="6096000" cy="830997"/>
          </a:xfrm>
          <a:prstGeom prst="rect">
            <a:avLst/>
          </a:prstGeom>
        </p:spPr>
        <p:txBody>
          <a:bodyPr>
            <a:spAutoFit/>
          </a:bodyPr>
          <a:lstStyle/>
          <a:p>
            <a:pPr indent="127000" algn="ctr">
              <a:lnSpc>
                <a:spcPct val="150000"/>
              </a:lnSpc>
              <a:spcAft>
                <a:spcPts val="0"/>
              </a:spcAft>
            </a:pPr>
            <a:r>
              <a:rPr lang="en-US" altLang="zh-CN" sz="1600" b="1" kern="100" dirty="0">
                <a:latin typeface="Times New Roman" panose="02020603050405020304" pitchFamily="18" charset="0"/>
                <a:cs typeface="Times New Roman" panose="02020603050405020304" pitchFamily="18" charset="0"/>
              </a:rPr>
              <a:t>Figure 7b: demand curves of four industries: robotized V.S. non-robotized firms</a:t>
            </a:r>
            <a:endParaRPr lang="zh-CN" altLang="zh-CN" sz="1600" kern="100" dirty="0">
              <a:latin typeface="Times New Roman" panose="02020603050405020304" pitchFamily="18" charset="0"/>
              <a:cs typeface="Times New Roman" panose="02020603050405020304" pitchFamily="18" charset="0"/>
            </a:endParaRPr>
          </a:p>
        </p:txBody>
      </p:sp>
      <p:sp>
        <p:nvSpPr>
          <p:cNvPr id="6" name="矩形 5"/>
          <p:cNvSpPr/>
          <p:nvPr/>
        </p:nvSpPr>
        <p:spPr>
          <a:xfrm>
            <a:off x="5584607" y="392150"/>
            <a:ext cx="1834156" cy="369332"/>
          </a:xfrm>
          <a:prstGeom prst="rect">
            <a:avLst/>
          </a:prstGeom>
        </p:spPr>
        <p:txBody>
          <a:bodyPr wrap="none">
            <a:spAutoFit/>
          </a:bodyPr>
          <a:lstStyle/>
          <a:p>
            <a:r>
              <a:rPr lang="en-US" altLang="zh-CN" b="1" dirty="0"/>
              <a:t>(1) </a:t>
            </a:r>
            <a:r>
              <a:rPr lang="en-US" altLang="zh-CN" b="1" dirty="0" err="1"/>
              <a:t>automotives</a:t>
            </a:r>
            <a:endParaRPr lang="zh-CN" altLang="en-US" b="1" dirty="0"/>
          </a:p>
        </p:txBody>
      </p:sp>
      <p:sp>
        <p:nvSpPr>
          <p:cNvPr id="7" name="矩形 6"/>
          <p:cNvSpPr/>
          <p:nvPr/>
        </p:nvSpPr>
        <p:spPr>
          <a:xfrm>
            <a:off x="9398449" y="392150"/>
            <a:ext cx="1657826" cy="369332"/>
          </a:xfrm>
          <a:prstGeom prst="rect">
            <a:avLst/>
          </a:prstGeom>
        </p:spPr>
        <p:txBody>
          <a:bodyPr wrap="none">
            <a:spAutoFit/>
          </a:bodyPr>
          <a:lstStyle/>
          <a:p>
            <a:r>
              <a:rPr lang="en-US" altLang="zh-CN" b="1" dirty="0"/>
              <a:t>(2) electronics</a:t>
            </a:r>
            <a:endParaRPr lang="zh-CN" altLang="en-US" b="1" dirty="0"/>
          </a:p>
        </p:txBody>
      </p:sp>
      <p:sp>
        <p:nvSpPr>
          <p:cNvPr id="8" name="矩形 7"/>
          <p:cNvSpPr/>
          <p:nvPr/>
        </p:nvSpPr>
        <p:spPr>
          <a:xfrm>
            <a:off x="5647163" y="3244334"/>
            <a:ext cx="1124026" cy="369332"/>
          </a:xfrm>
          <a:prstGeom prst="rect">
            <a:avLst/>
          </a:prstGeom>
        </p:spPr>
        <p:txBody>
          <a:bodyPr wrap="none">
            <a:spAutoFit/>
          </a:bodyPr>
          <a:lstStyle/>
          <a:p>
            <a:r>
              <a:rPr lang="en-US" altLang="zh-CN" b="1" dirty="0"/>
              <a:t>(3) metal</a:t>
            </a:r>
            <a:endParaRPr lang="zh-CN" altLang="en-US" b="1" dirty="0"/>
          </a:p>
        </p:txBody>
      </p:sp>
      <p:sp>
        <p:nvSpPr>
          <p:cNvPr id="9" name="矩形 8"/>
          <p:cNvSpPr/>
          <p:nvPr/>
        </p:nvSpPr>
        <p:spPr>
          <a:xfrm>
            <a:off x="9534972" y="3288527"/>
            <a:ext cx="1303562" cy="369332"/>
          </a:xfrm>
          <a:prstGeom prst="rect">
            <a:avLst/>
          </a:prstGeom>
        </p:spPr>
        <p:txBody>
          <a:bodyPr wrap="none">
            <a:spAutoFit/>
          </a:bodyPr>
          <a:lstStyle/>
          <a:p>
            <a:r>
              <a:rPr lang="en-US" altLang="zh-CN" b="1" dirty="0"/>
              <a:t>(4) plastics</a:t>
            </a:r>
            <a:endParaRPr lang="zh-CN" altLang="en-US" b="1" dirty="0"/>
          </a:p>
        </p:txBody>
      </p:sp>
    </p:spTree>
    <p:extLst>
      <p:ext uri="{BB962C8B-B14F-4D97-AF65-F5344CB8AC3E}">
        <p14:creationId xmlns:p14="http://schemas.microsoft.com/office/powerpoint/2010/main" val="19593996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Empirical model</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p:txBody>
              <a:bodyPr>
                <a:normAutofit fontScale="92500" lnSpcReduction="10000"/>
              </a:bodyPr>
              <a:lstStyle/>
              <a:p>
                <a14:m>
                  <m:oMath xmlns:m="http://schemas.openxmlformats.org/officeDocument/2006/math">
                    <m:sSub>
                      <m:sSubPr>
                        <m:ctrlPr>
                          <a:rPr lang="zh-CN" altLang="zh-CN" b="1" i="1" smtClean="0">
                            <a:latin typeface="Cambria Math" panose="02040503050406030204" pitchFamily="18" charset="0"/>
                          </a:rPr>
                        </m:ctrlPr>
                      </m:sSubPr>
                      <m:e>
                        <m:r>
                          <a:rPr lang="en-US" altLang="zh-CN" b="1" i="1">
                            <a:latin typeface="Cambria Math" panose="02040503050406030204" pitchFamily="18" charset="0"/>
                          </a:rPr>
                          <m:t>𝒚</m:t>
                        </m:r>
                      </m:e>
                      <m:sub>
                        <m:r>
                          <a:rPr lang="en-US" altLang="zh-CN" b="1" i="1">
                            <a:latin typeface="Cambria Math" panose="02040503050406030204" pitchFamily="18" charset="0"/>
                          </a:rPr>
                          <m:t>𝒇𝒑𝒅𝒕</m:t>
                        </m:r>
                      </m:sub>
                    </m:sSub>
                    <m:r>
                      <a:rPr lang="en-US" altLang="zh-CN" b="1" i="1">
                        <a:latin typeface="Cambria Math" panose="02040503050406030204" pitchFamily="18" charset="0"/>
                      </a:rPr>
                      <m:t>=</m:t>
                    </m:r>
                    <m:sSub>
                      <m:sSubPr>
                        <m:ctrlPr>
                          <a:rPr lang="zh-CN" altLang="zh-CN" b="1" i="1">
                            <a:latin typeface="Cambria Math" panose="02040503050406030204" pitchFamily="18" charset="0"/>
                          </a:rPr>
                        </m:ctrlPr>
                      </m:sSubPr>
                      <m:e>
                        <m:r>
                          <a:rPr lang="en-US" altLang="zh-CN" b="1" i="1">
                            <a:latin typeface="Cambria Math" panose="02040503050406030204" pitchFamily="18" charset="0"/>
                          </a:rPr>
                          <m:t>𝜷</m:t>
                        </m:r>
                      </m:e>
                      <m:sub>
                        <m:r>
                          <a:rPr lang="en-US" altLang="zh-CN" b="1" i="1">
                            <a:latin typeface="Cambria Math" panose="02040503050406030204" pitchFamily="18" charset="0"/>
                          </a:rPr>
                          <m:t>𝟎</m:t>
                        </m:r>
                      </m:sub>
                    </m:sSub>
                    <m:r>
                      <a:rPr lang="en-US" altLang="zh-CN" b="1" i="1">
                        <a:latin typeface="Cambria Math" panose="02040503050406030204" pitchFamily="18" charset="0"/>
                      </a:rPr>
                      <m:t>+</m:t>
                    </m:r>
                    <m:sSub>
                      <m:sSubPr>
                        <m:ctrlPr>
                          <a:rPr lang="zh-CN" altLang="zh-CN" b="1" i="1">
                            <a:latin typeface="Cambria Math" panose="02040503050406030204" pitchFamily="18" charset="0"/>
                          </a:rPr>
                        </m:ctrlPr>
                      </m:sSubPr>
                      <m:e>
                        <m:r>
                          <a:rPr lang="en-US" altLang="zh-CN" b="1" i="1">
                            <a:latin typeface="Cambria Math" panose="02040503050406030204" pitchFamily="18" charset="0"/>
                          </a:rPr>
                          <m:t>𝜷</m:t>
                        </m:r>
                      </m:e>
                      <m:sub>
                        <m:r>
                          <a:rPr lang="en-US" altLang="zh-CN" b="1" i="1">
                            <a:latin typeface="Cambria Math" panose="02040503050406030204" pitchFamily="18" charset="0"/>
                          </a:rPr>
                          <m:t>𝟏</m:t>
                        </m:r>
                      </m:sub>
                    </m:sSub>
                    <m:r>
                      <a:rPr lang="en-US" altLang="zh-CN" b="1" i="1">
                        <a:latin typeface="Cambria Math" panose="02040503050406030204" pitchFamily="18" charset="0"/>
                      </a:rPr>
                      <m:t>𝑹𝒐𝒃𝒐</m:t>
                    </m:r>
                    <m:sSub>
                      <m:sSubPr>
                        <m:ctrlPr>
                          <a:rPr lang="zh-CN" altLang="zh-CN" b="1" i="1">
                            <a:latin typeface="Cambria Math" panose="02040503050406030204" pitchFamily="18" charset="0"/>
                          </a:rPr>
                        </m:ctrlPr>
                      </m:sSubPr>
                      <m:e>
                        <m:r>
                          <a:rPr lang="en-US" altLang="zh-CN" b="1" i="1">
                            <a:latin typeface="Cambria Math" panose="02040503050406030204" pitchFamily="18" charset="0"/>
                          </a:rPr>
                          <m:t>𝒕</m:t>
                        </m:r>
                      </m:e>
                      <m:sub>
                        <m:r>
                          <a:rPr lang="en-US" altLang="zh-CN" b="1" i="1">
                            <a:latin typeface="Cambria Math" panose="02040503050406030204" pitchFamily="18" charset="0"/>
                          </a:rPr>
                          <m:t>𝒇𝒕</m:t>
                        </m:r>
                      </m:sub>
                    </m:sSub>
                    <m:r>
                      <a:rPr lang="en-US" altLang="zh-CN" b="1" i="1">
                        <a:latin typeface="Cambria Math" panose="02040503050406030204" pitchFamily="18" charset="0"/>
                      </a:rPr>
                      <m:t>+</m:t>
                    </m:r>
                    <m:r>
                      <a:rPr lang="en-US" altLang="zh-CN" b="1" i="1">
                        <a:latin typeface="Cambria Math" panose="02040503050406030204" pitchFamily="18" charset="0"/>
                      </a:rPr>
                      <m:t>𝜸</m:t>
                    </m:r>
                    <m:sSub>
                      <m:sSubPr>
                        <m:ctrlPr>
                          <a:rPr lang="zh-CN" altLang="zh-CN" b="1" i="1">
                            <a:latin typeface="Cambria Math" panose="02040503050406030204" pitchFamily="18" charset="0"/>
                          </a:rPr>
                        </m:ctrlPr>
                      </m:sSubPr>
                      <m:e>
                        <m:r>
                          <a:rPr lang="en-US" altLang="zh-CN" b="1" i="1">
                            <a:latin typeface="Cambria Math" panose="02040503050406030204" pitchFamily="18" charset="0"/>
                          </a:rPr>
                          <m:t>𝑿</m:t>
                        </m:r>
                      </m:e>
                      <m:sub>
                        <m:r>
                          <a:rPr lang="en-US" altLang="zh-CN" b="1" i="1">
                            <a:latin typeface="Cambria Math" panose="02040503050406030204" pitchFamily="18" charset="0"/>
                          </a:rPr>
                          <m:t>𝒇𝒕</m:t>
                        </m:r>
                      </m:sub>
                    </m:sSub>
                    <m:r>
                      <a:rPr lang="en-US" altLang="zh-CN" b="1" i="1">
                        <a:latin typeface="Cambria Math" panose="02040503050406030204" pitchFamily="18" charset="0"/>
                      </a:rPr>
                      <m:t>+</m:t>
                    </m:r>
                    <m:sSub>
                      <m:sSubPr>
                        <m:ctrlPr>
                          <a:rPr lang="zh-CN" altLang="zh-CN" b="1" i="1" smtClean="0">
                            <a:solidFill>
                              <a:schemeClr val="tx1"/>
                            </a:solidFill>
                            <a:latin typeface="Cambria Math" panose="02040503050406030204" pitchFamily="18" charset="0"/>
                          </a:rPr>
                        </m:ctrlPr>
                      </m:sSubPr>
                      <m:e>
                        <m:r>
                          <a:rPr lang="en-US" altLang="zh-CN" b="1" i="1">
                            <a:solidFill>
                              <a:schemeClr val="tx1"/>
                            </a:solidFill>
                            <a:latin typeface="Cambria Math" panose="02040503050406030204" pitchFamily="18" charset="0"/>
                          </a:rPr>
                          <m:t>𝝀</m:t>
                        </m:r>
                      </m:e>
                      <m:sub>
                        <m:r>
                          <a:rPr lang="en-US" altLang="zh-CN" b="1" i="1" smtClean="0">
                            <a:solidFill>
                              <a:schemeClr val="tx1"/>
                            </a:solidFill>
                            <a:latin typeface="Cambria Math" panose="02040503050406030204" pitchFamily="18" charset="0"/>
                          </a:rPr>
                          <m:t>𝒇𝒑𝒅</m:t>
                        </m:r>
                      </m:sub>
                    </m:sSub>
                    <m:r>
                      <a:rPr lang="en-US" altLang="zh-CN" b="1" i="1">
                        <a:solidFill>
                          <a:schemeClr val="tx1"/>
                        </a:solidFill>
                        <a:latin typeface="Cambria Math" panose="02040503050406030204" pitchFamily="18" charset="0"/>
                      </a:rPr>
                      <m:t>+</m:t>
                    </m:r>
                    <m:sSub>
                      <m:sSubPr>
                        <m:ctrlPr>
                          <a:rPr lang="zh-CN" altLang="zh-CN" b="1" i="1">
                            <a:solidFill>
                              <a:schemeClr val="tx1"/>
                            </a:solidFill>
                            <a:latin typeface="Cambria Math" panose="02040503050406030204" pitchFamily="18" charset="0"/>
                          </a:rPr>
                        </m:ctrlPr>
                      </m:sSubPr>
                      <m:e>
                        <m:r>
                          <a:rPr lang="en-US" altLang="zh-CN" b="1" i="1">
                            <a:solidFill>
                              <a:schemeClr val="tx1"/>
                            </a:solidFill>
                            <a:latin typeface="Cambria Math" panose="02040503050406030204" pitchFamily="18" charset="0"/>
                          </a:rPr>
                          <m:t>𝝀</m:t>
                        </m:r>
                      </m:e>
                      <m:sub>
                        <m:r>
                          <a:rPr lang="en-US" altLang="zh-CN" b="1" i="1" smtClean="0">
                            <a:solidFill>
                              <a:schemeClr val="tx1"/>
                            </a:solidFill>
                            <a:latin typeface="Cambria Math" panose="02040503050406030204" pitchFamily="18" charset="0"/>
                          </a:rPr>
                          <m:t>𝒑𝒅</m:t>
                        </m:r>
                        <m:r>
                          <a:rPr lang="en-US" altLang="zh-CN" b="1" i="1">
                            <a:solidFill>
                              <a:schemeClr val="tx1"/>
                            </a:solidFill>
                            <a:latin typeface="Cambria Math" panose="02040503050406030204" pitchFamily="18" charset="0"/>
                          </a:rPr>
                          <m:t>𝒕</m:t>
                        </m:r>
                      </m:sub>
                    </m:sSub>
                    <m:r>
                      <a:rPr lang="en-US" altLang="zh-CN" b="1" i="1">
                        <a:latin typeface="Cambria Math" panose="02040503050406030204" pitchFamily="18" charset="0"/>
                      </a:rPr>
                      <m:t>+</m:t>
                    </m:r>
                    <m:sSub>
                      <m:sSubPr>
                        <m:ctrlPr>
                          <a:rPr lang="zh-CN" altLang="zh-CN" b="1" i="1">
                            <a:latin typeface="Cambria Math" panose="02040503050406030204" pitchFamily="18" charset="0"/>
                          </a:rPr>
                        </m:ctrlPr>
                      </m:sSubPr>
                      <m:e>
                        <m:r>
                          <a:rPr lang="en-US" altLang="zh-CN" b="1" i="1">
                            <a:latin typeface="Cambria Math" panose="02040503050406030204" pitchFamily="18" charset="0"/>
                          </a:rPr>
                          <m:t>𝝃</m:t>
                        </m:r>
                      </m:e>
                      <m:sub>
                        <m:r>
                          <a:rPr lang="en-US" altLang="zh-CN" b="1" i="1">
                            <a:latin typeface="Cambria Math" panose="02040503050406030204" pitchFamily="18" charset="0"/>
                          </a:rPr>
                          <m:t>𝒇𝒑𝒅𝒕</m:t>
                        </m:r>
                      </m:sub>
                    </m:sSub>
                  </m:oMath>
                </a14:m>
                <a:r>
                  <a:rPr lang="en-US" altLang="zh-CN" b="1" dirty="0"/>
                  <a:t> (2)</a:t>
                </a:r>
                <a:endParaRPr lang="zh-CN" altLang="zh-CN" b="1" dirty="0"/>
              </a:p>
              <a:p>
                <a:pPr lvl="1"/>
                <a:r>
                  <a:rPr lang="en-US" altLang="zh-CN" i="1" dirty="0"/>
                  <a:t>f</a:t>
                </a:r>
                <a:r>
                  <a:rPr lang="en-US" altLang="zh-CN" dirty="0"/>
                  <a:t>, </a:t>
                </a:r>
                <a:r>
                  <a:rPr lang="en-US" altLang="zh-CN" i="1" dirty="0"/>
                  <a:t>p</a:t>
                </a:r>
                <a:r>
                  <a:rPr lang="en-US" altLang="zh-CN" dirty="0"/>
                  <a:t>, </a:t>
                </a:r>
                <a:r>
                  <a:rPr lang="en-US" altLang="zh-CN" i="1" dirty="0"/>
                  <a:t>d </a:t>
                </a:r>
                <a:r>
                  <a:rPr lang="en-US" altLang="zh-CN" dirty="0"/>
                  <a:t>and </a:t>
                </a:r>
                <a:r>
                  <a:rPr lang="en-US" altLang="zh-CN" i="1" dirty="0"/>
                  <a:t>t refer to firm, product, destination country of export, and year. </a:t>
                </a:r>
                <a:endParaRPr lang="zh-CN" altLang="zh-CN" dirty="0"/>
              </a:p>
              <a:p>
                <a:r>
                  <a:rPr lang="en-US" altLang="zh-CN" b="1" dirty="0"/>
                  <a:t>Y variable: </a:t>
                </a:r>
              </a:p>
              <a:p>
                <a:pPr lvl="1"/>
                <a:r>
                  <a:rPr lang="en-US" altLang="zh-CN" b="1" dirty="0"/>
                  <a:t>log quantity, log sales(yuan), log price=sale/quantity, log product quality (i.e. </a:t>
                </a:r>
                <a:r>
                  <a:rPr lang="en-US" altLang="zh-CN" b="1" dirty="0" err="1"/>
                  <a:t>quality_Broda</a:t>
                </a:r>
                <a:r>
                  <a:rPr lang="en-US" altLang="zh-CN" b="1" dirty="0"/>
                  <a:t>) </a:t>
                </a:r>
              </a:p>
              <a:p>
                <a:pPr lvl="1"/>
                <a:r>
                  <a:rPr lang="en-US" altLang="zh-CN" b="1" dirty="0"/>
                  <a:t>Diversification: log number of product, log number of export destinations</a:t>
                </a:r>
              </a:p>
              <a:p>
                <a:pPr fontAlgn="b"/>
                <a:r>
                  <a:rPr lang="en-US" altLang="zh-CN" b="1" dirty="0"/>
                  <a:t>X: </a:t>
                </a:r>
                <a:r>
                  <a:rPr lang="en-US" altLang="zh-CN" sz="2600" dirty="0"/>
                  <a:t>Capital to labor ratio</a:t>
                </a:r>
                <a:r>
                  <a:rPr lang="en-US" altLang="zh-CN" sz="3000" dirty="0"/>
                  <a:t>, </a:t>
                </a:r>
                <a:r>
                  <a:rPr lang="en-US" altLang="zh-CN" sz="2600" dirty="0"/>
                  <a:t>SOE</a:t>
                </a:r>
                <a:r>
                  <a:rPr lang="en-US" altLang="zh-CN" sz="3000" dirty="0"/>
                  <a:t>, </a:t>
                </a:r>
                <a:r>
                  <a:rPr lang="en-US" altLang="zh-CN" sz="2600" dirty="0"/>
                  <a:t>log capital value</a:t>
                </a:r>
                <a:r>
                  <a:rPr lang="en-US" altLang="zh-CN" sz="3000" dirty="0"/>
                  <a:t>, </a:t>
                </a:r>
                <a:r>
                  <a:rPr lang="en-US" altLang="zh-CN" sz="2600" dirty="0"/>
                  <a:t>log intermediate value</a:t>
                </a:r>
                <a:endParaRPr lang="zh-CN" altLang="zh-CN" dirty="0"/>
              </a:p>
              <a:p>
                <a:r>
                  <a:rPr lang="en-US" altLang="zh-CN" dirty="0"/>
                  <a:t>Fixed effects including </a:t>
                </a:r>
                <a14:m>
                  <m:oMath xmlns:m="http://schemas.openxmlformats.org/officeDocument/2006/math">
                    <m:sSub>
                      <m:sSubPr>
                        <m:ctrlPr>
                          <a:rPr lang="zh-CN" altLang="zh-CN" b="1" i="1" smtClean="0">
                            <a:solidFill>
                              <a:schemeClr val="tx1"/>
                            </a:solidFill>
                            <a:latin typeface="Cambria Math" panose="02040503050406030204" pitchFamily="18" charset="0"/>
                          </a:rPr>
                        </m:ctrlPr>
                      </m:sSubPr>
                      <m:e>
                        <m:r>
                          <a:rPr lang="en-US" altLang="zh-CN" b="1" i="1">
                            <a:solidFill>
                              <a:schemeClr val="tx1"/>
                            </a:solidFill>
                            <a:latin typeface="Cambria Math" panose="02040503050406030204" pitchFamily="18" charset="0"/>
                          </a:rPr>
                          <m:t>𝝀</m:t>
                        </m:r>
                      </m:e>
                      <m:sub>
                        <m:r>
                          <a:rPr lang="en-US" altLang="zh-CN" b="1" i="1" smtClean="0">
                            <a:solidFill>
                              <a:schemeClr val="tx1"/>
                            </a:solidFill>
                            <a:latin typeface="Cambria Math" panose="02040503050406030204" pitchFamily="18" charset="0"/>
                          </a:rPr>
                          <m:t>𝒇𝒑𝒅</m:t>
                        </m:r>
                      </m:sub>
                    </m:sSub>
                  </m:oMath>
                </a14:m>
                <a:r>
                  <a:rPr lang="en-US" altLang="zh-CN" dirty="0">
                    <a:solidFill>
                      <a:schemeClr val="tx1"/>
                    </a:solidFill>
                  </a:rPr>
                  <a:t> (</a:t>
                </a:r>
                <a:r>
                  <a:rPr lang="en-US" altLang="zh-CN" dirty="0"/>
                  <a:t>the </a:t>
                </a:r>
                <a:r>
                  <a:rPr lang="en-US" altLang="zh-CN" b="1" dirty="0"/>
                  <a:t>interaction of product, destination country and firm fixed effects</a:t>
                </a:r>
                <a:r>
                  <a:rPr lang="en-US" altLang="zh-CN" dirty="0"/>
                  <a:t>), </a:t>
                </a:r>
                <a14:m>
                  <m:oMath xmlns:m="http://schemas.openxmlformats.org/officeDocument/2006/math">
                    <m:sSub>
                      <m:sSubPr>
                        <m:ctrlPr>
                          <a:rPr lang="zh-CN" altLang="zh-CN" b="1" i="1">
                            <a:latin typeface="Cambria Math" panose="02040503050406030204" pitchFamily="18" charset="0"/>
                          </a:rPr>
                        </m:ctrlPr>
                      </m:sSubPr>
                      <m:e>
                        <m:r>
                          <a:rPr lang="en-US" altLang="zh-CN" b="1" i="1">
                            <a:latin typeface="Cambria Math" panose="02040503050406030204" pitchFamily="18" charset="0"/>
                          </a:rPr>
                          <m:t>𝝀</m:t>
                        </m:r>
                      </m:e>
                      <m:sub>
                        <m:r>
                          <a:rPr lang="en-US" altLang="zh-CN" b="1" i="1" smtClean="0">
                            <a:latin typeface="Cambria Math" panose="02040503050406030204" pitchFamily="18" charset="0"/>
                          </a:rPr>
                          <m:t>𝒑</m:t>
                        </m:r>
                        <m:r>
                          <a:rPr lang="en-US" altLang="zh-CN" b="1" i="1">
                            <a:latin typeface="Cambria Math" panose="02040503050406030204" pitchFamily="18" charset="0"/>
                          </a:rPr>
                          <m:t>𝒅𝒕</m:t>
                        </m:r>
                      </m:sub>
                    </m:sSub>
                  </m:oMath>
                </a14:m>
                <a:r>
                  <a:rPr lang="en-US" altLang="zh-CN" dirty="0"/>
                  <a:t> (the </a:t>
                </a:r>
                <a:r>
                  <a:rPr lang="en-US" altLang="zh-CN" b="1" dirty="0"/>
                  <a:t>interaction of export product, destination countries and year fixed effects</a:t>
                </a:r>
                <a:r>
                  <a:rPr lang="en-US" altLang="zh-CN" dirty="0"/>
                  <a:t>). ξ is the error turn. </a:t>
                </a:r>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blipFill>
                <a:blip r:embed="rId2"/>
                <a:stretch>
                  <a:fillRect l="-928" t="-2451" r="-2493"/>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8234078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95470" y="100083"/>
            <a:ext cx="2682902" cy="953466"/>
          </a:xfrm>
        </p:spPr>
        <p:txBody>
          <a:bodyPr>
            <a:noAutofit/>
          </a:bodyPr>
          <a:lstStyle/>
          <a:p>
            <a:r>
              <a:rPr lang="en-US" altLang="zh-CN" sz="3600" dirty="0"/>
              <a:t>Demand functions</a:t>
            </a:r>
            <a:endParaRPr lang="zh-CN" altLang="en-US" sz="3600" dirty="0"/>
          </a:p>
        </p:txBody>
      </p:sp>
      <p:graphicFrame>
        <p:nvGraphicFramePr>
          <p:cNvPr id="4" name="表格 3"/>
          <p:cNvGraphicFramePr>
            <a:graphicFrameLocks noGrp="1"/>
          </p:cNvGraphicFramePr>
          <p:nvPr>
            <p:extLst>
              <p:ext uri="{D42A27DB-BD31-4B8C-83A1-F6EECF244321}">
                <p14:modId xmlns:p14="http://schemas.microsoft.com/office/powerpoint/2010/main" val="3278782687"/>
              </p:ext>
            </p:extLst>
          </p:nvPr>
        </p:nvGraphicFramePr>
        <p:xfrm>
          <a:off x="2502134" y="417422"/>
          <a:ext cx="9710375" cy="6339840"/>
        </p:xfrm>
        <a:graphic>
          <a:graphicData uri="http://schemas.openxmlformats.org/drawingml/2006/table">
            <a:tbl>
              <a:tblPr firstRow="1" firstCol="1" bandRow="1">
                <a:tableStyleId>{5940675A-B579-460E-94D1-54222C63F5DA}</a:tableStyleId>
              </a:tblPr>
              <a:tblGrid>
                <a:gridCol w="2197735">
                  <a:extLst>
                    <a:ext uri="{9D8B030D-6E8A-4147-A177-3AD203B41FA5}">
                      <a16:colId xmlns:a16="http://schemas.microsoft.com/office/drawing/2014/main" val="3645364592"/>
                    </a:ext>
                  </a:extLst>
                </a:gridCol>
                <a:gridCol w="1026160">
                  <a:extLst>
                    <a:ext uri="{9D8B030D-6E8A-4147-A177-3AD203B41FA5}">
                      <a16:colId xmlns:a16="http://schemas.microsoft.com/office/drawing/2014/main" val="2805286389"/>
                    </a:ext>
                  </a:extLst>
                </a:gridCol>
                <a:gridCol w="1026160">
                  <a:extLst>
                    <a:ext uri="{9D8B030D-6E8A-4147-A177-3AD203B41FA5}">
                      <a16:colId xmlns:a16="http://schemas.microsoft.com/office/drawing/2014/main" val="4147445638"/>
                    </a:ext>
                  </a:extLst>
                </a:gridCol>
                <a:gridCol w="1016635">
                  <a:extLst>
                    <a:ext uri="{9D8B030D-6E8A-4147-A177-3AD203B41FA5}">
                      <a16:colId xmlns:a16="http://schemas.microsoft.com/office/drawing/2014/main" val="3004825363"/>
                    </a:ext>
                  </a:extLst>
                </a:gridCol>
                <a:gridCol w="1186497">
                  <a:extLst>
                    <a:ext uri="{9D8B030D-6E8A-4147-A177-3AD203B41FA5}">
                      <a16:colId xmlns:a16="http://schemas.microsoft.com/office/drawing/2014/main" val="2755181302"/>
                    </a:ext>
                  </a:extLst>
                </a:gridCol>
                <a:gridCol w="1016635">
                  <a:extLst>
                    <a:ext uri="{9D8B030D-6E8A-4147-A177-3AD203B41FA5}">
                      <a16:colId xmlns:a16="http://schemas.microsoft.com/office/drawing/2014/main" val="1730863228"/>
                    </a:ext>
                  </a:extLst>
                </a:gridCol>
                <a:gridCol w="1016635">
                  <a:extLst>
                    <a:ext uri="{9D8B030D-6E8A-4147-A177-3AD203B41FA5}">
                      <a16:colId xmlns:a16="http://schemas.microsoft.com/office/drawing/2014/main" val="2635272238"/>
                    </a:ext>
                  </a:extLst>
                </a:gridCol>
                <a:gridCol w="1223918">
                  <a:extLst>
                    <a:ext uri="{9D8B030D-6E8A-4147-A177-3AD203B41FA5}">
                      <a16:colId xmlns:a16="http://schemas.microsoft.com/office/drawing/2014/main" val="2595665057"/>
                    </a:ext>
                  </a:extLst>
                </a:gridCol>
              </a:tblGrid>
              <a:tr h="185885">
                <a:tc>
                  <a:txBody>
                    <a:bodyPr/>
                    <a:lstStyle/>
                    <a:p>
                      <a:pPr algn="ctr">
                        <a:spcAft>
                          <a:spcPts val="0"/>
                        </a:spcAft>
                      </a:pPr>
                      <a:r>
                        <a:rPr lang="zh-CN" sz="1600" kern="0">
                          <a:effectLst/>
                        </a:rPr>
                        <a:t>　</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1</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dirty="0">
                          <a:effectLst/>
                        </a:rPr>
                        <a:t>2</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3</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4</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5</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6</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dirty="0">
                          <a:effectLst/>
                        </a:rPr>
                        <a:t>7</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3768412474"/>
                  </a:ext>
                </a:extLst>
              </a:tr>
              <a:tr h="185885">
                <a:tc>
                  <a:txBody>
                    <a:bodyPr/>
                    <a:lstStyle/>
                    <a:p>
                      <a:pPr algn="l">
                        <a:spcAft>
                          <a:spcPts val="0"/>
                        </a:spcAft>
                      </a:pPr>
                      <a:r>
                        <a:rPr lang="en-US" sz="1600" kern="0">
                          <a:effectLst/>
                        </a:rPr>
                        <a:t>VARIABLES</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gridSpan="7">
                  <a:txBody>
                    <a:bodyPr/>
                    <a:lstStyle/>
                    <a:p>
                      <a:pPr algn="ctr">
                        <a:spcAft>
                          <a:spcPts val="0"/>
                        </a:spcAft>
                      </a:pPr>
                      <a:r>
                        <a:rPr lang="en-US" sz="1600" kern="0" dirty="0">
                          <a:effectLst/>
                        </a:rPr>
                        <a:t>Log Quantity</a:t>
                      </a:r>
                      <a:endParaRPr lang="zh-CN" sz="20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177479944"/>
                  </a:ext>
                </a:extLst>
              </a:tr>
              <a:tr h="308854">
                <a:tc>
                  <a:txBody>
                    <a:bodyPr/>
                    <a:lstStyle/>
                    <a:p>
                      <a:pPr algn="l">
                        <a:spcAft>
                          <a:spcPts val="0"/>
                        </a:spcAft>
                      </a:pPr>
                      <a:r>
                        <a:rPr lang="en-US" sz="1600" kern="0">
                          <a:effectLst/>
                        </a:rPr>
                        <a:t>sample</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dirty="0">
                          <a:effectLst/>
                        </a:rPr>
                        <a:t>all</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dirty="0">
                          <a:effectLst/>
                        </a:rPr>
                        <a:t>diff</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dirty="0">
                          <a:effectLst/>
                        </a:rPr>
                        <a:t>homo</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dirty="0">
                          <a:effectLst/>
                        </a:rPr>
                        <a:t>automotive</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dirty="0">
                          <a:effectLst/>
                        </a:rPr>
                        <a:t>electrical</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dirty="0">
                          <a:effectLst/>
                        </a:rPr>
                        <a:t>metal</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dirty="0">
                          <a:effectLst/>
                        </a:rPr>
                        <a:t>plastic and chemical</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1047156293"/>
                  </a:ext>
                </a:extLst>
              </a:tr>
              <a:tr h="185885">
                <a:tc>
                  <a:txBody>
                    <a:bodyPr/>
                    <a:lstStyle/>
                    <a:p>
                      <a:pPr algn="l">
                        <a:spcAft>
                          <a:spcPts val="0"/>
                        </a:spcAft>
                      </a:pPr>
                      <a:r>
                        <a:rPr lang="en-US" sz="1600" kern="0" dirty="0">
                          <a:effectLst/>
                        </a:rPr>
                        <a:t>Log Price</a:t>
                      </a:r>
                      <a:endParaRPr lang="zh-CN" sz="20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dirty="0">
                          <a:effectLst/>
                        </a:rPr>
                        <a:t>-0.551***</a:t>
                      </a:r>
                      <a:endParaRPr lang="zh-CN" sz="20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dirty="0">
                          <a:effectLst/>
                        </a:rPr>
                        <a:t>-0.558***</a:t>
                      </a:r>
                      <a:endParaRPr lang="zh-CN" sz="20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dirty="0">
                          <a:effectLst/>
                        </a:rPr>
                        <a:t>-0.325***</a:t>
                      </a:r>
                      <a:endParaRPr lang="zh-CN" sz="20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dirty="0">
                          <a:effectLst/>
                        </a:rPr>
                        <a:t>-0.509***</a:t>
                      </a:r>
                      <a:endParaRPr lang="zh-CN" sz="20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dirty="0">
                          <a:effectLst/>
                        </a:rPr>
                        <a:t>-0.549***</a:t>
                      </a:r>
                      <a:endParaRPr lang="zh-CN" sz="20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dirty="0">
                          <a:effectLst/>
                        </a:rPr>
                        <a:t>-0.654***</a:t>
                      </a:r>
                      <a:endParaRPr lang="zh-CN" sz="20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dirty="0">
                          <a:effectLst/>
                        </a:rPr>
                        <a:t>-0.590***</a:t>
                      </a:r>
                      <a:endParaRPr lang="zh-CN" sz="20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1394146107"/>
                  </a:ext>
                </a:extLst>
              </a:tr>
              <a:tr h="185885">
                <a:tc>
                  <a:txBody>
                    <a:bodyPr/>
                    <a:lstStyle/>
                    <a:p>
                      <a:pPr algn="l">
                        <a:spcAft>
                          <a:spcPts val="0"/>
                        </a:spcAft>
                      </a:pPr>
                      <a:r>
                        <a:rPr lang="zh-CN" sz="1600" kern="0">
                          <a:effectLst/>
                        </a:rPr>
                        <a:t>　</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(0.003)</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(0.003)</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(0.015)</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(0.022)</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dirty="0">
                          <a:effectLst/>
                        </a:rPr>
                        <a:t>(0.005)</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(0.021)</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(0.016)</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2562388582"/>
                  </a:ext>
                </a:extLst>
              </a:tr>
              <a:tr h="185885">
                <a:tc>
                  <a:txBody>
                    <a:bodyPr/>
                    <a:lstStyle/>
                    <a:p>
                      <a:pPr algn="l">
                        <a:spcAft>
                          <a:spcPts val="0"/>
                        </a:spcAft>
                      </a:pPr>
                      <a:r>
                        <a:rPr lang="en-US" sz="1600" kern="0" dirty="0">
                          <a:effectLst/>
                        </a:rPr>
                        <a:t>robot</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dirty="0">
                          <a:effectLst/>
                        </a:rPr>
                        <a:t>-0.043*</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dirty="0">
                          <a:effectLst/>
                        </a:rPr>
                        <a:t>-0.051**</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-0.062</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0.198</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-0.051</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0.110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-0.065</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1611009158"/>
                  </a:ext>
                </a:extLst>
              </a:tr>
              <a:tr h="185885">
                <a:tc>
                  <a:txBody>
                    <a:bodyPr/>
                    <a:lstStyle/>
                    <a:p>
                      <a:pPr algn="l">
                        <a:spcAft>
                          <a:spcPts val="0"/>
                        </a:spcAft>
                      </a:pPr>
                      <a:r>
                        <a:rPr lang="zh-CN" sz="1600" kern="0" dirty="0">
                          <a:effectLst/>
                        </a:rPr>
                        <a:t>　</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dirty="0">
                          <a:effectLst/>
                        </a:rPr>
                        <a:t>(0.024)</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dirty="0">
                          <a:effectLst/>
                        </a:rPr>
                        <a:t>(0.025)</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dirty="0">
                          <a:effectLst/>
                        </a:rPr>
                        <a:t>(0.107)</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dirty="0">
                          <a:effectLst/>
                        </a:rPr>
                        <a:t>(0.165)</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dirty="0">
                          <a:effectLst/>
                        </a:rPr>
                        <a:t>(0.038)</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dirty="0">
                          <a:effectLst/>
                        </a:rPr>
                        <a:t>(0.135)</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dirty="0">
                          <a:effectLst/>
                        </a:rPr>
                        <a:t>(0.093)</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462566254"/>
                  </a:ext>
                </a:extLst>
              </a:tr>
              <a:tr h="308854">
                <a:tc>
                  <a:txBody>
                    <a:bodyPr/>
                    <a:lstStyle/>
                    <a:p>
                      <a:pPr algn="l">
                        <a:spcAft>
                          <a:spcPts val="0"/>
                        </a:spcAft>
                      </a:pPr>
                      <a:r>
                        <a:rPr lang="en-US" sz="1600" b="1" kern="0" dirty="0">
                          <a:effectLst/>
                        </a:rPr>
                        <a:t>Log price* </a:t>
                      </a:r>
                    </a:p>
                    <a:p>
                      <a:pPr algn="l">
                        <a:spcAft>
                          <a:spcPts val="0"/>
                        </a:spcAft>
                      </a:pPr>
                      <a:r>
                        <a:rPr lang="en-US" sz="1600" b="1" kern="0" dirty="0">
                          <a:effectLst/>
                        </a:rPr>
                        <a:t>robot</a:t>
                      </a:r>
                      <a:endParaRPr lang="zh-CN" sz="20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b="1" kern="0" dirty="0">
                          <a:effectLst/>
                        </a:rPr>
                        <a:t>0.024***</a:t>
                      </a:r>
                      <a:endParaRPr lang="zh-CN" sz="20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b="1" kern="0" dirty="0">
                          <a:effectLst/>
                        </a:rPr>
                        <a:t>0.026***</a:t>
                      </a:r>
                      <a:endParaRPr lang="zh-CN" sz="20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b="1" kern="0" dirty="0">
                          <a:effectLst/>
                        </a:rPr>
                        <a:t>0.012</a:t>
                      </a:r>
                      <a:endParaRPr lang="zh-CN" sz="20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b="1" kern="0" dirty="0">
                          <a:effectLst/>
                        </a:rPr>
                        <a:t>-0.007</a:t>
                      </a:r>
                      <a:endParaRPr lang="zh-CN" sz="20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b="1" kern="0" dirty="0">
                          <a:effectLst/>
                        </a:rPr>
                        <a:t>0.030***</a:t>
                      </a:r>
                      <a:endParaRPr lang="zh-CN" sz="20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b="1" kern="0" dirty="0">
                          <a:effectLst/>
                        </a:rPr>
                        <a:t>0.077</a:t>
                      </a:r>
                      <a:endParaRPr lang="zh-CN" sz="20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b="1" kern="0" dirty="0">
                          <a:effectLst/>
                        </a:rPr>
                        <a:t>-0.017</a:t>
                      </a:r>
                      <a:endParaRPr lang="zh-CN" sz="20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1503843266"/>
                  </a:ext>
                </a:extLst>
              </a:tr>
              <a:tr h="185885">
                <a:tc>
                  <a:txBody>
                    <a:bodyPr/>
                    <a:lstStyle/>
                    <a:p>
                      <a:pPr algn="l">
                        <a:spcAft>
                          <a:spcPts val="0"/>
                        </a:spcAft>
                      </a:pPr>
                      <a:r>
                        <a:rPr lang="zh-CN" sz="1600" kern="0">
                          <a:effectLst/>
                        </a:rPr>
                        <a:t>　</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(0.006)</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(0.006)</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(0.043)</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(0.029)</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(0.010)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(0.048)</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(0.028)</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346979907"/>
                  </a:ext>
                </a:extLst>
              </a:tr>
              <a:tr h="185885">
                <a:tc>
                  <a:txBody>
                    <a:bodyPr/>
                    <a:lstStyle/>
                    <a:p>
                      <a:pPr algn="l">
                        <a:spcAft>
                          <a:spcPts val="0"/>
                        </a:spcAft>
                      </a:pPr>
                      <a:r>
                        <a:rPr lang="en-US" sz="1600" kern="0" dirty="0">
                          <a:effectLst/>
                        </a:rPr>
                        <a:t>Employee size</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0.151***</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0.156***</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0.092***</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0.126***</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0.251***</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0.183***</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0.174***</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3408570836"/>
                  </a:ext>
                </a:extLst>
              </a:tr>
              <a:tr h="185885">
                <a:tc>
                  <a:txBody>
                    <a:bodyPr/>
                    <a:lstStyle/>
                    <a:p>
                      <a:pPr algn="l">
                        <a:spcAft>
                          <a:spcPts val="0"/>
                        </a:spcAft>
                      </a:pPr>
                      <a:r>
                        <a:rPr lang="zh-CN" sz="1600" kern="0" dirty="0">
                          <a:effectLst/>
                        </a:rPr>
                        <a:t>　</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(0.004)</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(0.004)</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(0.019)</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(0.033)</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(0.009)</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(0.029)</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(0.021)</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1752079450"/>
                  </a:ext>
                </a:extLst>
              </a:tr>
              <a:tr h="185885">
                <a:tc>
                  <a:txBody>
                    <a:bodyPr/>
                    <a:lstStyle/>
                    <a:p>
                      <a:pPr algn="l">
                        <a:spcAft>
                          <a:spcPts val="0"/>
                        </a:spcAft>
                      </a:pPr>
                      <a:r>
                        <a:rPr lang="en-US" sz="1600" kern="0" dirty="0">
                          <a:effectLst/>
                        </a:rPr>
                        <a:t>Capital to labor ratio</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0.013***</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0.013***</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0.012</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0.027</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0.035***</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-0.001</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-0.006</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1279020281"/>
                  </a:ext>
                </a:extLst>
              </a:tr>
              <a:tr h="185885">
                <a:tc>
                  <a:txBody>
                    <a:bodyPr/>
                    <a:lstStyle/>
                    <a:p>
                      <a:pPr algn="l">
                        <a:spcAft>
                          <a:spcPts val="0"/>
                        </a:spcAft>
                      </a:pPr>
                      <a:r>
                        <a:rPr lang="zh-CN" sz="1600" kern="0" dirty="0">
                          <a:effectLst/>
                        </a:rPr>
                        <a:t>　</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(0.003)</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(0.003)</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(0.013)</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(0.029)</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(0.004)</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(0.012)</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(0.012)</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911471218"/>
                  </a:ext>
                </a:extLst>
              </a:tr>
              <a:tr h="185885">
                <a:tc>
                  <a:txBody>
                    <a:bodyPr/>
                    <a:lstStyle/>
                    <a:p>
                      <a:pPr algn="l">
                        <a:spcAft>
                          <a:spcPts val="0"/>
                        </a:spcAft>
                      </a:pPr>
                      <a:r>
                        <a:rPr lang="en-US" sz="1600" kern="0" dirty="0">
                          <a:effectLst/>
                        </a:rPr>
                        <a:t>SOE</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-0.080**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-0.088**</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0.111</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-0.251</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0.081</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0.001</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-0.471***</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293568904"/>
                  </a:ext>
                </a:extLst>
              </a:tr>
              <a:tr h="185885">
                <a:tc>
                  <a:txBody>
                    <a:bodyPr/>
                    <a:lstStyle/>
                    <a:p>
                      <a:pPr algn="l">
                        <a:spcAft>
                          <a:spcPts val="0"/>
                        </a:spcAft>
                      </a:pPr>
                      <a:r>
                        <a:rPr lang="zh-CN" sz="1600" kern="0" dirty="0">
                          <a:effectLst/>
                        </a:rPr>
                        <a:t>　</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(0.040)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(0.042)</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(0.166)</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(0.201)</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(0.087)</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(0.523)</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(0.087)</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3656915670"/>
                  </a:ext>
                </a:extLst>
              </a:tr>
              <a:tr h="185885">
                <a:tc>
                  <a:txBody>
                    <a:bodyPr/>
                    <a:lstStyle/>
                    <a:p>
                      <a:pPr algn="l">
                        <a:spcAft>
                          <a:spcPts val="0"/>
                        </a:spcAft>
                      </a:pPr>
                      <a:r>
                        <a:rPr lang="en-US" sz="1600" kern="0" dirty="0">
                          <a:effectLst/>
                        </a:rPr>
                        <a:t>Log capital value</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0.015***</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0.016***</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0.005</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-0.014**</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0.032***</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0.004</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-0.004</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3797704683"/>
                  </a:ext>
                </a:extLst>
              </a:tr>
              <a:tr h="185885">
                <a:tc>
                  <a:txBody>
                    <a:bodyPr/>
                    <a:lstStyle/>
                    <a:p>
                      <a:pPr algn="l">
                        <a:spcAft>
                          <a:spcPts val="0"/>
                        </a:spcAft>
                      </a:pPr>
                      <a:r>
                        <a:rPr lang="zh-CN" sz="1600" kern="0" dirty="0">
                          <a:effectLst/>
                        </a:rPr>
                        <a:t>　</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(0.001)</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(0.001)</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(0.003)</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(0.007)</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(0.002)</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(0.004)</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(0.003)</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812505311"/>
                  </a:ext>
                </a:extLst>
              </a:tr>
              <a:tr h="185885">
                <a:tc>
                  <a:txBody>
                    <a:bodyPr/>
                    <a:lstStyle/>
                    <a:p>
                      <a:pPr algn="l">
                        <a:spcAft>
                          <a:spcPts val="0"/>
                        </a:spcAft>
                      </a:pPr>
                      <a:r>
                        <a:rPr lang="en-US" sz="1600" kern="0" dirty="0">
                          <a:effectLst/>
                        </a:rPr>
                        <a:t>Log intermediate value</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0.113***</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0.115***</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0.073***</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0.075***</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0.154***</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0.068***</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0.173***</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2715556350"/>
                  </a:ext>
                </a:extLst>
              </a:tr>
              <a:tr h="185885">
                <a:tc>
                  <a:txBody>
                    <a:bodyPr/>
                    <a:lstStyle/>
                    <a:p>
                      <a:pPr algn="l">
                        <a:spcAft>
                          <a:spcPts val="0"/>
                        </a:spcAft>
                      </a:pPr>
                      <a:r>
                        <a:rPr lang="zh-CN" sz="1600" kern="0" dirty="0">
                          <a:effectLst/>
                        </a:rPr>
                        <a:t>　</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(0.002)</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(0.002)</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(0.007)</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(0.011)</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(0.003)</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(0.008)</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(0.009)</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2526875950"/>
                  </a:ext>
                </a:extLst>
              </a:tr>
              <a:tr h="185885">
                <a:tc>
                  <a:txBody>
                    <a:bodyPr/>
                    <a:lstStyle/>
                    <a:p>
                      <a:pPr algn="l">
                        <a:spcAft>
                          <a:spcPts val="0"/>
                        </a:spcAft>
                      </a:pPr>
                      <a:r>
                        <a:rPr lang="en-US" sz="1600" kern="0" dirty="0">
                          <a:effectLst/>
                        </a:rPr>
                        <a:t>Constant</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6.289***</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6.208***</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7.490***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6.855***</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dirty="0">
                          <a:effectLst/>
                        </a:rPr>
                        <a:t>4.484***</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dirty="0">
                          <a:effectLst/>
                        </a:rPr>
                        <a:t>7.708***</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6.348***</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1184996116"/>
                  </a:ext>
                </a:extLst>
              </a:tr>
              <a:tr h="185885">
                <a:tc>
                  <a:txBody>
                    <a:bodyPr/>
                    <a:lstStyle/>
                    <a:p>
                      <a:pPr algn="l">
                        <a:spcAft>
                          <a:spcPts val="0"/>
                        </a:spcAft>
                      </a:pPr>
                      <a:r>
                        <a:rPr lang="zh-CN" sz="1600" kern="0" dirty="0">
                          <a:effectLst/>
                        </a:rPr>
                        <a:t>　</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dirty="0">
                          <a:effectLst/>
                        </a:rPr>
                        <a:t>(0.038)</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dirty="0">
                          <a:effectLst/>
                        </a:rPr>
                        <a:t>(0.040)</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dirty="0">
                          <a:effectLst/>
                        </a:rPr>
                        <a:t>(0.156)</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dirty="0">
                          <a:effectLst/>
                        </a:rPr>
                        <a:t>(0.309)</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dirty="0">
                          <a:effectLst/>
                        </a:rPr>
                        <a:t>(0.076)</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dirty="0">
                          <a:effectLst/>
                        </a:rPr>
                        <a:t>(0.198)</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dirty="0">
                          <a:effectLst/>
                        </a:rPr>
                        <a:t>(0.181)</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3615281118"/>
                  </a:ext>
                </a:extLst>
              </a:tr>
              <a:tr h="185885">
                <a:tc>
                  <a:txBody>
                    <a:bodyPr/>
                    <a:lstStyle/>
                    <a:p>
                      <a:pPr algn="l">
                        <a:spcAft>
                          <a:spcPts val="0"/>
                        </a:spcAft>
                      </a:pPr>
                      <a:r>
                        <a:rPr lang="zh-CN" sz="1600" kern="0">
                          <a:effectLst/>
                        </a:rPr>
                        <a:t>　</a:t>
                      </a:r>
                      <a:r>
                        <a:rPr lang="en-US" sz="1600" kern="0">
                          <a:effectLst/>
                        </a:rPr>
                        <a:t>FEs</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zh-CN" sz="1600" kern="0">
                          <a:effectLst/>
                        </a:rPr>
                        <a:t>　</a:t>
                      </a:r>
                      <a:r>
                        <a:rPr lang="en-US" sz="1600" kern="0">
                          <a:effectLst/>
                        </a:rPr>
                        <a:t>Y</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zh-CN" sz="1600" kern="0">
                          <a:effectLst/>
                        </a:rPr>
                        <a:t>　</a:t>
                      </a:r>
                      <a:r>
                        <a:rPr lang="en-US" sz="1600" kern="0">
                          <a:effectLst/>
                        </a:rPr>
                        <a:t>Y</a:t>
                      </a:r>
                      <a:r>
                        <a:rPr lang="zh-CN" sz="1600" kern="0">
                          <a:effectLst/>
                        </a:rPr>
                        <a:t>　</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zh-CN" sz="1600" kern="0">
                          <a:effectLst/>
                        </a:rPr>
                        <a:t>　</a:t>
                      </a:r>
                      <a:r>
                        <a:rPr lang="en-US" sz="1600" kern="0">
                          <a:effectLst/>
                        </a:rPr>
                        <a:t>Y</a:t>
                      </a:r>
                      <a:r>
                        <a:rPr lang="zh-CN" sz="1600" kern="0">
                          <a:effectLst/>
                        </a:rPr>
                        <a:t>　</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zh-CN" sz="1600" kern="0">
                          <a:effectLst/>
                        </a:rPr>
                        <a:t>　</a:t>
                      </a:r>
                      <a:r>
                        <a:rPr lang="en-US" sz="1600" kern="0">
                          <a:effectLst/>
                        </a:rPr>
                        <a:t>Y</a:t>
                      </a:r>
                      <a:r>
                        <a:rPr lang="zh-CN" sz="1600" kern="0">
                          <a:effectLst/>
                        </a:rPr>
                        <a:t>　</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zh-CN" sz="1600" kern="0">
                          <a:effectLst/>
                        </a:rPr>
                        <a:t>　　</a:t>
                      </a:r>
                      <a:r>
                        <a:rPr lang="en-US" sz="1600" kern="0">
                          <a:effectLst/>
                        </a:rPr>
                        <a:t>Y</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zh-CN" sz="1600" kern="0">
                          <a:effectLst/>
                        </a:rPr>
                        <a:t>　</a:t>
                      </a:r>
                      <a:r>
                        <a:rPr lang="en-US" sz="1600" kern="0">
                          <a:effectLst/>
                        </a:rPr>
                        <a:t>Y</a:t>
                      </a:r>
                      <a:r>
                        <a:rPr lang="zh-CN" sz="1600" kern="0">
                          <a:effectLst/>
                        </a:rPr>
                        <a:t>　</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zh-CN" sz="1600" kern="0">
                          <a:effectLst/>
                        </a:rPr>
                        <a:t>　</a:t>
                      </a:r>
                      <a:r>
                        <a:rPr lang="en-US" sz="1600" kern="0">
                          <a:effectLst/>
                        </a:rPr>
                        <a:t>Y</a:t>
                      </a:r>
                      <a:r>
                        <a:rPr lang="zh-CN" sz="1600" kern="0">
                          <a:effectLst/>
                        </a:rPr>
                        <a:t>　</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1776568344"/>
                  </a:ext>
                </a:extLst>
              </a:tr>
              <a:tr h="185885">
                <a:tc>
                  <a:txBody>
                    <a:bodyPr/>
                    <a:lstStyle/>
                    <a:p>
                      <a:pPr algn="l">
                        <a:spcAft>
                          <a:spcPts val="0"/>
                        </a:spcAft>
                      </a:pPr>
                      <a:r>
                        <a:rPr lang="en-US" sz="1600" kern="0">
                          <a:effectLst/>
                        </a:rPr>
                        <a:t>Observations</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2,692,488</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2,374,167</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149,363</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54,352</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980,991</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98,925</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184,011</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3608998071"/>
                  </a:ext>
                </a:extLst>
              </a:tr>
              <a:tr h="185885">
                <a:tc>
                  <a:txBody>
                    <a:bodyPr/>
                    <a:lstStyle/>
                    <a:p>
                      <a:pPr algn="l">
                        <a:spcAft>
                          <a:spcPts val="0"/>
                        </a:spcAft>
                      </a:pPr>
                      <a:r>
                        <a:rPr lang="en-US" sz="1600" kern="0">
                          <a:effectLst/>
                        </a:rPr>
                        <a:t>R-squared</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0.900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0.899</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0.921</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0.911</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0.891</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a:effectLst/>
                        </a:rPr>
                        <a:t>0.916</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tc>
                  <a:txBody>
                    <a:bodyPr/>
                    <a:lstStyle/>
                    <a:p>
                      <a:pPr algn="ctr">
                        <a:spcAft>
                          <a:spcPts val="0"/>
                        </a:spcAft>
                      </a:pPr>
                      <a:r>
                        <a:rPr lang="en-US" sz="1600" kern="0" dirty="0">
                          <a:effectLst/>
                        </a:rPr>
                        <a:t>0.907</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1607664415"/>
                  </a:ext>
                </a:extLst>
              </a:tr>
            </a:tbl>
          </a:graphicData>
        </a:graphic>
      </p:graphicFrame>
      <p:cxnSp>
        <p:nvCxnSpPr>
          <p:cNvPr id="6" name="直接箭头连接符 5"/>
          <p:cNvCxnSpPr/>
          <p:nvPr/>
        </p:nvCxnSpPr>
        <p:spPr>
          <a:xfrm flipH="1" flipV="1">
            <a:off x="195470" y="2934031"/>
            <a:ext cx="4640" cy="163797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7" name="直接箭头连接符 6"/>
          <p:cNvCxnSpPr/>
          <p:nvPr/>
        </p:nvCxnSpPr>
        <p:spPr>
          <a:xfrm>
            <a:off x="195470" y="4572001"/>
            <a:ext cx="175260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366282" y="3344673"/>
            <a:ext cx="922351" cy="870707"/>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16" name="直接连接符 15"/>
          <p:cNvCxnSpPr/>
          <p:nvPr/>
        </p:nvCxnSpPr>
        <p:spPr>
          <a:xfrm>
            <a:off x="526353" y="3410694"/>
            <a:ext cx="1066930" cy="548660"/>
          </a:xfrm>
          <a:prstGeom prst="line">
            <a:avLst/>
          </a:prstGeom>
          <a:ln w="38100"/>
        </p:spPr>
        <p:style>
          <a:lnRef idx="1">
            <a:schemeClr val="accent6"/>
          </a:lnRef>
          <a:fillRef idx="0">
            <a:schemeClr val="accent6"/>
          </a:fillRef>
          <a:effectRef idx="0">
            <a:schemeClr val="accent6"/>
          </a:effectRef>
          <a:fontRef idx="minor">
            <a:schemeClr val="tx1"/>
          </a:fontRef>
        </p:style>
      </p:cxnSp>
      <p:sp>
        <p:nvSpPr>
          <p:cNvPr id="17" name="文本框 16"/>
          <p:cNvSpPr txBox="1"/>
          <p:nvPr/>
        </p:nvSpPr>
        <p:spPr>
          <a:xfrm>
            <a:off x="65291" y="2566696"/>
            <a:ext cx="554960" cy="369332"/>
          </a:xfrm>
          <a:prstGeom prst="rect">
            <a:avLst/>
          </a:prstGeom>
          <a:noFill/>
        </p:spPr>
        <p:txBody>
          <a:bodyPr wrap="none" rtlCol="0">
            <a:spAutoFit/>
          </a:bodyPr>
          <a:lstStyle/>
          <a:p>
            <a:r>
              <a:rPr lang="en-US" altLang="zh-CN" b="1" dirty="0" err="1"/>
              <a:t>lnQ</a:t>
            </a:r>
            <a:endParaRPr lang="zh-CN" altLang="en-US" b="1" dirty="0"/>
          </a:p>
        </p:txBody>
      </p:sp>
      <p:sp>
        <p:nvSpPr>
          <p:cNvPr id="19" name="文本框 18"/>
          <p:cNvSpPr txBox="1"/>
          <p:nvPr/>
        </p:nvSpPr>
        <p:spPr>
          <a:xfrm>
            <a:off x="1547345" y="4729464"/>
            <a:ext cx="514885" cy="369332"/>
          </a:xfrm>
          <a:prstGeom prst="rect">
            <a:avLst/>
          </a:prstGeom>
          <a:noFill/>
        </p:spPr>
        <p:txBody>
          <a:bodyPr wrap="none" rtlCol="0">
            <a:spAutoFit/>
          </a:bodyPr>
          <a:lstStyle/>
          <a:p>
            <a:r>
              <a:rPr lang="en-US" altLang="zh-CN" b="1" dirty="0" err="1"/>
              <a:t>lnP</a:t>
            </a:r>
            <a:endParaRPr lang="zh-CN" altLang="en-US" b="1" dirty="0"/>
          </a:p>
        </p:txBody>
      </p:sp>
      <p:sp>
        <p:nvSpPr>
          <p:cNvPr id="21" name="线形标注 2 20"/>
          <p:cNvSpPr/>
          <p:nvPr/>
        </p:nvSpPr>
        <p:spPr>
          <a:xfrm>
            <a:off x="1361567" y="2969753"/>
            <a:ext cx="914400" cy="838922"/>
          </a:xfrm>
          <a:prstGeom prst="borderCallout2">
            <a:avLst>
              <a:gd name="adj1" fmla="val 18750"/>
              <a:gd name="adj2" fmla="val -8333"/>
              <a:gd name="adj3" fmla="val 22644"/>
              <a:gd name="adj4" fmla="val 1594"/>
              <a:gd name="adj5" fmla="val 112500"/>
              <a:gd name="adj6" fmla="val -4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b="1" dirty="0">
                <a:solidFill>
                  <a:schemeClr val="tx1"/>
                </a:solidFill>
              </a:rPr>
              <a:t>Robotized:</a:t>
            </a:r>
          </a:p>
          <a:p>
            <a:pPr algn="ctr"/>
            <a:r>
              <a:rPr lang="en-US" altLang="zh-CN" sz="1200" b="1" dirty="0">
                <a:solidFill>
                  <a:schemeClr val="tx1"/>
                </a:solidFill>
              </a:rPr>
              <a:t>Lower price elasticity</a:t>
            </a:r>
            <a:endParaRPr lang="zh-CN" altLang="en-US" sz="1200" b="1" dirty="0">
              <a:solidFill>
                <a:schemeClr val="tx1"/>
              </a:solidFill>
            </a:endParaRPr>
          </a:p>
        </p:txBody>
      </p:sp>
      <p:sp>
        <p:nvSpPr>
          <p:cNvPr id="22" name="线形标注 2 21"/>
          <p:cNvSpPr/>
          <p:nvPr/>
        </p:nvSpPr>
        <p:spPr>
          <a:xfrm>
            <a:off x="460627" y="4064005"/>
            <a:ext cx="880050" cy="592316"/>
          </a:xfrm>
          <a:prstGeom prst="borderCallout2">
            <a:avLst>
              <a:gd name="adj1" fmla="val 39961"/>
              <a:gd name="adj2" fmla="val -1792"/>
              <a:gd name="adj3" fmla="val 18750"/>
              <a:gd name="adj4" fmla="val -16667"/>
              <a:gd name="adj5" fmla="val -50178"/>
              <a:gd name="adj6" fmla="val 3422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b="1" dirty="0">
                <a:solidFill>
                  <a:schemeClr val="tx1"/>
                </a:solidFill>
              </a:rPr>
              <a:t>Non-robotized</a:t>
            </a:r>
            <a:endParaRPr lang="zh-CN" altLang="en-US" sz="1200" b="1" dirty="0">
              <a:solidFill>
                <a:schemeClr val="tx1"/>
              </a:solidFill>
            </a:endParaRPr>
          </a:p>
        </p:txBody>
      </p:sp>
      <p:sp>
        <p:nvSpPr>
          <p:cNvPr id="13" name="矩形 12"/>
          <p:cNvSpPr/>
          <p:nvPr/>
        </p:nvSpPr>
        <p:spPr>
          <a:xfrm>
            <a:off x="3318276" y="0"/>
            <a:ext cx="6096000" cy="417422"/>
          </a:xfrm>
          <a:prstGeom prst="rect">
            <a:avLst/>
          </a:prstGeom>
        </p:spPr>
        <p:txBody>
          <a:bodyPr wrap="square">
            <a:spAutoFit/>
          </a:bodyPr>
          <a:lstStyle/>
          <a:p>
            <a:pPr indent="304800" algn="just">
              <a:lnSpc>
                <a:spcPct val="150000"/>
              </a:lnSpc>
              <a:spcAft>
                <a:spcPts val="0"/>
              </a:spcAft>
            </a:pPr>
            <a:r>
              <a:rPr lang="en-US" altLang="zh-CN" sz="1600" b="1" kern="100" dirty="0">
                <a:latin typeface="Times New Roman" panose="02020603050405020304" pitchFamily="18" charset="0"/>
                <a:cs typeface="Times New Roman" panose="02020603050405020304" pitchFamily="18" charset="0"/>
              </a:rPr>
              <a:t>Table 3: robot on demand function</a:t>
            </a:r>
            <a:endParaRPr lang="zh-CN" altLang="zh-CN" sz="1600" kern="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9521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China’s Export</a:t>
            </a:r>
            <a:endParaRPr lang="zh-CN" altLang="en-US" dirty="0"/>
          </a:p>
        </p:txBody>
      </p:sp>
      <p:sp>
        <p:nvSpPr>
          <p:cNvPr id="3" name="内容占位符 2"/>
          <p:cNvSpPr>
            <a:spLocks noGrp="1"/>
          </p:cNvSpPr>
          <p:nvPr>
            <p:ph idx="1"/>
          </p:nvPr>
        </p:nvSpPr>
        <p:spPr>
          <a:xfrm>
            <a:off x="646045" y="1209399"/>
            <a:ext cx="5190400" cy="5297418"/>
          </a:xfrm>
        </p:spPr>
        <p:txBody>
          <a:bodyPr>
            <a:normAutofit/>
          </a:bodyPr>
          <a:lstStyle/>
          <a:p>
            <a:r>
              <a:rPr lang="en-US" altLang="zh-CN" dirty="0"/>
              <a:t>Export growth has been a major component supporting China's rapid economic expansion</a:t>
            </a:r>
            <a:endParaRPr lang="en-US" altLang="zh-CN" sz="2000" dirty="0"/>
          </a:p>
          <a:p>
            <a:pPr lvl="1"/>
            <a:r>
              <a:rPr lang="en-US" altLang="zh-CN" sz="2000" dirty="0"/>
              <a:t>The value of goods exported from China grew immensely from 1999 to 2019. </a:t>
            </a:r>
          </a:p>
          <a:p>
            <a:pPr lvl="1"/>
            <a:r>
              <a:rPr lang="en-US" altLang="zh-CN" sz="2000" b="1" dirty="0"/>
              <a:t>In 2019, China led the world in exports</a:t>
            </a:r>
            <a:r>
              <a:rPr lang="en-US" altLang="zh-CN" sz="2000" dirty="0"/>
              <a:t>, exported approximately 2.5 trillion USD, </a:t>
            </a:r>
            <a:r>
              <a:rPr lang="en-US" altLang="zh-CN" sz="2000" b="1" dirty="0"/>
              <a:t>followed by the U.S.</a:t>
            </a:r>
            <a:r>
              <a:rPr lang="en-US" altLang="zh-CN" sz="2000" dirty="0"/>
              <a:t>, with exports valued at 1.64 trillion USD, and </a:t>
            </a:r>
            <a:r>
              <a:rPr lang="en-US" altLang="zh-CN" sz="2000" b="1" dirty="0"/>
              <a:t>Germany </a:t>
            </a:r>
            <a:r>
              <a:rPr lang="en-US" altLang="zh-CN" sz="2000" dirty="0"/>
              <a:t>with exports valued at 1.49 trillion USD. </a:t>
            </a:r>
          </a:p>
          <a:p>
            <a:r>
              <a:rPr lang="en-US" altLang="zh-CN" dirty="0"/>
              <a:t>China Export and import rebounded quickly after the serious hit of Covid19 in Jan.-Mar. 2020</a:t>
            </a:r>
            <a:endParaRPr lang="zh-CN" altLang="en-US" dirty="0"/>
          </a:p>
        </p:txBody>
      </p:sp>
      <p:graphicFrame>
        <p:nvGraphicFramePr>
          <p:cNvPr id="5" name="图表 4"/>
          <p:cNvGraphicFramePr>
            <a:graphicFrameLocks/>
          </p:cNvGraphicFramePr>
          <p:nvPr>
            <p:extLst>
              <p:ext uri="{D42A27DB-BD31-4B8C-83A1-F6EECF244321}">
                <p14:modId xmlns:p14="http://schemas.microsoft.com/office/powerpoint/2010/main" val="1194074440"/>
              </p:ext>
            </p:extLst>
          </p:nvPr>
        </p:nvGraphicFramePr>
        <p:xfrm>
          <a:off x="6096000" y="1"/>
          <a:ext cx="5672931" cy="335533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图表 5"/>
          <p:cNvGraphicFramePr>
            <a:graphicFrameLocks/>
          </p:cNvGraphicFramePr>
          <p:nvPr>
            <p:extLst>
              <p:ext uri="{D42A27DB-BD31-4B8C-83A1-F6EECF244321}">
                <p14:modId xmlns:p14="http://schemas.microsoft.com/office/powerpoint/2010/main" val="1302323712"/>
              </p:ext>
            </p:extLst>
          </p:nvPr>
        </p:nvGraphicFramePr>
        <p:xfrm>
          <a:off x="6450806" y="3586164"/>
          <a:ext cx="5461000" cy="2920654"/>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3"/>
          <p:cNvSpPr>
            <a:spLocks noChangeArrowheads="1"/>
          </p:cNvSpPr>
          <p:nvPr/>
        </p:nvSpPr>
        <p:spPr bwMode="auto">
          <a:xfrm>
            <a:off x="6360475" y="3355330"/>
            <a:ext cx="512120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270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27000" algn="l" defTabSz="914400" rtl="0" eaLnBrk="0" fontAlgn="base" latinLnBrk="0" hangingPunct="0">
              <a:lnSpc>
                <a:spcPct val="100000"/>
              </a:lnSpc>
              <a:spcBef>
                <a:spcPct val="0"/>
              </a:spcBef>
              <a:spcAft>
                <a:spcPct val="0"/>
              </a:spcAft>
              <a:buClrTx/>
              <a:buSzTx/>
              <a:buFontTx/>
              <a:buNone/>
              <a:tabLst/>
            </a:pPr>
            <a:r>
              <a:rPr kumimoji="0" lang="en-US" altLang="zh-CN" sz="1200" b="1" i="0" u="none" strike="noStrike" cap="none" normalizeH="0" baseline="0" dirty="0">
                <a:ln>
                  <a:noFill/>
                </a:ln>
                <a:solidFill>
                  <a:schemeClr val="tx1"/>
                </a:solidFill>
                <a:effectLst/>
                <a:latin typeface="Arial" panose="020B0604020202020204" pitchFamily="34" charset="0"/>
                <a:ea typeface="等线" panose="02010600030101010101" pitchFamily="2" charset="-122"/>
                <a:cs typeface="Times New Roman" panose="02020603050405020304" pitchFamily="18" charset="0"/>
              </a:rPr>
              <a:t>Figure 1a: China’s export and import, from</a:t>
            </a:r>
            <a:r>
              <a:rPr kumimoji="0" lang="en-US" altLang="zh-CN" sz="1200" b="1" i="0" u="none" strike="noStrike" cap="none" normalizeH="0" dirty="0">
                <a:ln>
                  <a:noFill/>
                </a:ln>
                <a:solidFill>
                  <a:schemeClr val="tx1"/>
                </a:solidFill>
                <a:effectLst/>
                <a:latin typeface="Arial" panose="020B0604020202020204" pitchFamily="34" charset="0"/>
                <a:ea typeface="等线" panose="02010600030101010101" pitchFamily="2" charset="-122"/>
                <a:cs typeface="Times New Roman" panose="02020603050405020304" pitchFamily="18" charset="0"/>
              </a:rPr>
              <a:t> Chinese Custom statistics</a:t>
            </a: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8" name="Rectangle 3"/>
          <p:cNvSpPr>
            <a:spLocks noChangeArrowheads="1"/>
          </p:cNvSpPr>
          <p:nvPr/>
        </p:nvSpPr>
        <p:spPr bwMode="auto">
          <a:xfrm>
            <a:off x="6450806" y="6275986"/>
            <a:ext cx="512120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270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27000" algn="l" defTabSz="914400" rtl="0" eaLnBrk="0" fontAlgn="base" latinLnBrk="0" hangingPunct="0">
              <a:lnSpc>
                <a:spcPct val="100000"/>
              </a:lnSpc>
              <a:spcBef>
                <a:spcPct val="0"/>
              </a:spcBef>
              <a:spcAft>
                <a:spcPct val="0"/>
              </a:spcAft>
              <a:buClrTx/>
              <a:buSzTx/>
              <a:buFontTx/>
              <a:buNone/>
              <a:tabLst/>
            </a:pPr>
            <a:r>
              <a:rPr kumimoji="0" lang="en-US" altLang="zh-CN" sz="1200" b="1" i="0" u="none" strike="noStrike" cap="none" normalizeH="0" baseline="0" dirty="0">
                <a:ln>
                  <a:noFill/>
                </a:ln>
                <a:solidFill>
                  <a:schemeClr val="tx1"/>
                </a:solidFill>
                <a:effectLst/>
                <a:latin typeface="Arial" panose="020B0604020202020204" pitchFamily="34" charset="0"/>
                <a:ea typeface="等线" panose="02010600030101010101" pitchFamily="2" charset="-122"/>
                <a:cs typeface="Times New Roman" panose="02020603050405020304" pitchFamily="18" charset="0"/>
              </a:rPr>
              <a:t>Figure 1b: China’s export and import after Covid19, from</a:t>
            </a:r>
            <a:r>
              <a:rPr kumimoji="0" lang="en-US" altLang="zh-CN" sz="1200" b="1" i="0" u="none" strike="noStrike" cap="none" normalizeH="0" dirty="0">
                <a:ln>
                  <a:noFill/>
                </a:ln>
                <a:solidFill>
                  <a:schemeClr val="tx1"/>
                </a:solidFill>
                <a:effectLst/>
                <a:latin typeface="Arial" panose="020B0604020202020204" pitchFamily="34" charset="0"/>
                <a:ea typeface="等线" panose="02010600030101010101" pitchFamily="2" charset="-122"/>
                <a:cs typeface="Times New Roman" panose="02020603050405020304" pitchFamily="18" charset="0"/>
              </a:rPr>
              <a:t> Chinese Custom statistics</a:t>
            </a: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82691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a:t>Exports </a:t>
            </a:r>
            <a:br>
              <a:rPr lang="en-US" altLang="zh-CN" dirty="0"/>
            </a:br>
            <a:r>
              <a:rPr lang="en-US" altLang="zh-CN" dirty="0"/>
              <a:t>performance</a:t>
            </a:r>
            <a:endParaRPr lang="zh-CN" altLang="en-US" dirty="0"/>
          </a:p>
        </p:txBody>
      </p:sp>
      <p:graphicFrame>
        <p:nvGraphicFramePr>
          <p:cNvPr id="4" name="内容占位符 3"/>
          <p:cNvGraphicFramePr>
            <a:graphicFrameLocks noGrp="1"/>
          </p:cNvGraphicFramePr>
          <p:nvPr>
            <p:ph idx="1"/>
            <p:extLst>
              <p:ext uri="{D42A27DB-BD31-4B8C-83A1-F6EECF244321}">
                <p14:modId xmlns:p14="http://schemas.microsoft.com/office/powerpoint/2010/main" val="3265740405"/>
              </p:ext>
            </p:extLst>
          </p:nvPr>
        </p:nvGraphicFramePr>
        <p:xfrm>
          <a:off x="3267284" y="442517"/>
          <a:ext cx="8395521" cy="5692296"/>
        </p:xfrm>
        <a:graphic>
          <a:graphicData uri="http://schemas.openxmlformats.org/drawingml/2006/table">
            <a:tbl>
              <a:tblPr/>
              <a:tblGrid>
                <a:gridCol w="2320163">
                  <a:extLst>
                    <a:ext uri="{9D8B030D-6E8A-4147-A177-3AD203B41FA5}">
                      <a16:colId xmlns:a16="http://schemas.microsoft.com/office/drawing/2014/main" val="2639253214"/>
                    </a:ext>
                  </a:extLst>
                </a:gridCol>
                <a:gridCol w="1296203">
                  <a:extLst>
                    <a:ext uri="{9D8B030D-6E8A-4147-A177-3AD203B41FA5}">
                      <a16:colId xmlns:a16="http://schemas.microsoft.com/office/drawing/2014/main" val="3837851633"/>
                    </a:ext>
                  </a:extLst>
                </a:gridCol>
                <a:gridCol w="1296203">
                  <a:extLst>
                    <a:ext uri="{9D8B030D-6E8A-4147-A177-3AD203B41FA5}">
                      <a16:colId xmlns:a16="http://schemas.microsoft.com/office/drawing/2014/main" val="2645021446"/>
                    </a:ext>
                  </a:extLst>
                </a:gridCol>
                <a:gridCol w="1296203">
                  <a:extLst>
                    <a:ext uri="{9D8B030D-6E8A-4147-A177-3AD203B41FA5}">
                      <a16:colId xmlns:a16="http://schemas.microsoft.com/office/drawing/2014/main" val="3216603010"/>
                    </a:ext>
                  </a:extLst>
                </a:gridCol>
                <a:gridCol w="2186749">
                  <a:extLst>
                    <a:ext uri="{9D8B030D-6E8A-4147-A177-3AD203B41FA5}">
                      <a16:colId xmlns:a16="http://schemas.microsoft.com/office/drawing/2014/main" val="3605665447"/>
                    </a:ext>
                  </a:extLst>
                </a:gridCol>
              </a:tblGrid>
              <a:tr h="197529">
                <a:tc>
                  <a:txBody>
                    <a:bodyPr/>
                    <a:lstStyle/>
                    <a:p>
                      <a:pPr algn="ctr" fontAlgn="b"/>
                      <a:r>
                        <a:rPr lang="zh-CN" altLang="en-US" sz="1800" b="0" i="0" u="none" strike="noStrike" dirty="0">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dirty="0">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0177659"/>
                  </a:ext>
                </a:extLst>
              </a:tr>
              <a:tr h="372266">
                <a:tc>
                  <a:txBody>
                    <a:bodyPr/>
                    <a:lstStyle/>
                    <a:p>
                      <a:pPr algn="ctr" fontAlgn="b"/>
                      <a:r>
                        <a:rPr lang="en-US" sz="1800" b="0" i="0" u="none" strike="noStrike" dirty="0">
                          <a:effectLst/>
                          <a:latin typeface="Calibri" panose="020F0502020204030204" pitchFamily="34" charset="0"/>
                        </a:rPr>
                        <a:t>VARIABLES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effectLst/>
                          <a:latin typeface="Calibri" panose="020F0502020204030204" pitchFamily="34" charset="0"/>
                        </a:rPr>
                        <a:t>Log exported Quantity</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effectLst/>
                          <a:latin typeface="Calibri" panose="020F0502020204030204" pitchFamily="34" charset="0"/>
                        </a:rPr>
                        <a:t>Log exported Price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effectLst/>
                          <a:latin typeface="Calibri" panose="020F0502020204030204" pitchFamily="34" charset="0"/>
                        </a:rPr>
                        <a:t>Log sales=</a:t>
                      </a:r>
                    </a:p>
                    <a:p>
                      <a:pPr algn="ctr" fontAlgn="b"/>
                      <a:r>
                        <a:rPr lang="en-US" sz="1800" b="0" i="0" u="none" strike="noStrike" dirty="0">
                          <a:effectLst/>
                          <a:latin typeface="Calibri" panose="020F0502020204030204" pitchFamily="34" charset="0"/>
                        </a:rPr>
                        <a:t>(</a:t>
                      </a:r>
                      <a:r>
                        <a:rPr lang="en-US" sz="1800" b="0" i="0" u="none" strike="noStrike" dirty="0" err="1">
                          <a:effectLst/>
                          <a:latin typeface="Calibri" panose="020F0502020204030204" pitchFamily="34" charset="0"/>
                        </a:rPr>
                        <a:t>lnQ+lnP</a:t>
                      </a:r>
                      <a:r>
                        <a:rPr lang="en-US" sz="1800" b="0" i="0" u="none" strike="noStrike" dirty="0">
                          <a:effectLst/>
                          <a:latin typeface="Calibri" panose="020F0502020204030204" pitchFamily="34" charset="0"/>
                        </a:rPr>
                        <a: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effectLst/>
                          <a:latin typeface="Calibri" panose="020F0502020204030204" pitchFamily="34" charset="0"/>
                        </a:rPr>
                        <a:t> (</a:t>
                      </a:r>
                      <a:r>
                        <a:rPr lang="en-US" sz="1800" b="0" i="0" u="none" strike="noStrike" dirty="0" err="1">
                          <a:effectLst/>
                          <a:latin typeface="Calibri" panose="020F0502020204030204" pitchFamily="34" charset="0"/>
                        </a:rPr>
                        <a:t>quality_Broda</a:t>
                      </a:r>
                      <a:r>
                        <a:rPr lang="en-US" sz="1800" b="0" i="0" u="none" strike="noStrike" dirty="0">
                          <a:effectLst/>
                          <a:latin typeface="Calibri" panose="020F0502020204030204" pitchFamily="34" charset="0"/>
                        </a:rPr>
                        <a:t>)=</a:t>
                      </a:r>
                    </a:p>
                    <a:p>
                      <a:pPr algn="ctr" fontAlgn="b"/>
                      <a:r>
                        <a:rPr lang="en-US" sz="1800" b="0" i="0" u="none" strike="noStrike" dirty="0" err="1">
                          <a:effectLst/>
                          <a:latin typeface="Calibri" panose="020F0502020204030204" pitchFamily="34" charset="0"/>
                        </a:rPr>
                        <a:t>lnQ+sigma</a:t>
                      </a:r>
                      <a:r>
                        <a:rPr lang="en-US" sz="1800" b="0" i="0" u="none" strike="noStrike" dirty="0">
                          <a:effectLst/>
                          <a:latin typeface="Calibri" panose="020F0502020204030204" pitchFamily="34" charset="0"/>
                        </a:rPr>
                        <a:t>*</a:t>
                      </a:r>
                      <a:r>
                        <a:rPr lang="en-US" sz="1800" b="0" i="0" u="none" strike="noStrike" dirty="0" err="1">
                          <a:effectLst/>
                          <a:latin typeface="Calibri" panose="020F0502020204030204" pitchFamily="34" charset="0"/>
                        </a:rPr>
                        <a:t>lnP</a:t>
                      </a:r>
                      <a:r>
                        <a:rPr lang="en-US" sz="1800" b="0" i="0" u="none" strike="noStrike" dirty="0">
                          <a:effectLst/>
                          <a:latin typeface="Calibri" panose="020F0502020204030204" pitchFamily="34" charset="0"/>
                        </a:rPr>
                        <a:t> on controls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5982431"/>
                  </a:ext>
                </a:extLst>
              </a:tr>
              <a:tr h="372266">
                <a:tc>
                  <a:txBody>
                    <a:bodyPr/>
                    <a:lstStyle/>
                    <a:p>
                      <a:pPr algn="ctr" fontAlgn="b"/>
                      <a:r>
                        <a:rPr lang="en-US" sz="1800" b="1" i="0" u="none" strike="noStrike" dirty="0">
                          <a:effectLst/>
                          <a:latin typeface="Calibri" panose="020F0502020204030204" pitchFamily="34" charset="0"/>
                        </a:rPr>
                        <a:t>Robot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1" i="0" u="none" strike="noStrike" dirty="0">
                          <a:effectLst/>
                          <a:latin typeface="Calibri" panose="020F0502020204030204" pitchFamily="34" charset="0"/>
                        </a:rPr>
                        <a:t>0.117*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1" i="0" u="none" strike="noStrike" dirty="0">
                          <a:effectLst/>
                          <a:latin typeface="Calibri" panose="020F0502020204030204" pitchFamily="34" charset="0"/>
                        </a:rPr>
                        <a:t>0.015*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1" i="0" u="none" strike="noStrike" dirty="0">
                          <a:effectLst/>
                          <a:latin typeface="Calibri" panose="020F0502020204030204" pitchFamily="34" charset="0"/>
                        </a:rPr>
                        <a:t>0.096**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1" i="0" u="none" strike="noStrike" dirty="0">
                          <a:effectLst/>
                          <a:latin typeface="Calibri" panose="020F0502020204030204" pitchFamily="34" charset="0"/>
                        </a:rPr>
                        <a:t>0.038*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7618963"/>
                  </a:ext>
                </a:extLst>
              </a:tr>
              <a:tr h="197529">
                <a:tc>
                  <a:txBody>
                    <a:bodyPr/>
                    <a:lstStyle/>
                    <a:p>
                      <a:pPr algn="ctr" fontAlgn="b"/>
                      <a:r>
                        <a:rPr lang="zh-CN" altLang="en-US" sz="1800" b="0" i="0" u="none" strike="noStrike">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(0.067)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(0.008)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(0.049)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(0.021)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940248"/>
                  </a:ext>
                </a:extLst>
              </a:tr>
              <a:tr h="197529">
                <a:tc>
                  <a:txBody>
                    <a:bodyPr/>
                    <a:lstStyle/>
                    <a:p>
                      <a:pPr algn="l">
                        <a:spcAft>
                          <a:spcPts val="0"/>
                        </a:spcAft>
                      </a:pPr>
                      <a:r>
                        <a:rPr lang="en-US" sz="1800" b="0" i="0" u="none" strike="noStrike" kern="1200" dirty="0">
                          <a:solidFill>
                            <a:schemeClr val="tx1"/>
                          </a:solidFill>
                          <a:effectLst/>
                          <a:latin typeface="Calibri" panose="020F0502020204030204" pitchFamily="34" charset="0"/>
                          <a:ea typeface="+mn-ea"/>
                          <a:cs typeface="+mn-cs"/>
                        </a:rPr>
                        <a:t>Employee size</a:t>
                      </a:r>
                      <a:endParaRPr lang="zh-CN" sz="1800" b="0" i="0" u="none" strike="noStrike" kern="1200" dirty="0">
                        <a:solidFill>
                          <a:schemeClr val="tx1"/>
                        </a:solidFill>
                        <a:effectLst/>
                        <a:latin typeface="Calibri" panose="020F0502020204030204" pitchFamily="34" charset="0"/>
                        <a:ea typeface="+mn-ea"/>
                        <a:cs typeface="+mn-cs"/>
                      </a:endParaRPr>
                    </a:p>
                  </a:txBody>
                  <a:tcPr marL="68580" marR="6858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dirty="0">
                          <a:effectLst/>
                          <a:latin typeface="Calibri" panose="020F0502020204030204" pitchFamily="34" charset="0"/>
                        </a:rPr>
                        <a:t>0.363***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-0.009***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0.340***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dirty="0">
                          <a:effectLst/>
                          <a:latin typeface="Calibri" panose="020F0502020204030204" pitchFamily="34" charset="0"/>
                        </a:rPr>
                        <a:t>0.088***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6295090"/>
                  </a:ext>
                </a:extLst>
              </a:tr>
              <a:tr h="197529">
                <a:tc>
                  <a:txBody>
                    <a:bodyPr/>
                    <a:lstStyle/>
                    <a:p>
                      <a:pPr algn="l">
                        <a:spcAft>
                          <a:spcPts val="0"/>
                        </a:spcAft>
                      </a:pPr>
                      <a:r>
                        <a:rPr lang="zh-CN" sz="1800" b="0" i="0" u="none" strike="noStrike" kern="1200" dirty="0">
                          <a:solidFill>
                            <a:schemeClr val="tx1"/>
                          </a:solidFill>
                          <a:effectLst/>
                          <a:latin typeface="Calibri" panose="020F0502020204030204" pitchFamily="34" charset="0"/>
                          <a:ea typeface="+mn-ea"/>
                          <a:cs typeface="+mn-cs"/>
                        </a:rPr>
                        <a:t>　</a:t>
                      </a:r>
                    </a:p>
                  </a:txBody>
                  <a:tcPr marL="68580" marR="6858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(0.002)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dirty="0">
                          <a:effectLst/>
                          <a:latin typeface="Calibri" panose="020F0502020204030204" pitchFamily="34" charset="0"/>
                        </a:rPr>
                        <a:t>(0.005)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3368954"/>
                  </a:ext>
                </a:extLst>
              </a:tr>
              <a:tr h="197529">
                <a:tc>
                  <a:txBody>
                    <a:bodyPr/>
                    <a:lstStyle/>
                    <a:p>
                      <a:pPr algn="l">
                        <a:spcAft>
                          <a:spcPts val="0"/>
                        </a:spcAft>
                      </a:pPr>
                      <a:r>
                        <a:rPr lang="en-US" sz="1800" b="0" i="0" u="none" strike="noStrike" kern="1200" dirty="0">
                          <a:solidFill>
                            <a:schemeClr val="tx1"/>
                          </a:solidFill>
                          <a:effectLst/>
                          <a:latin typeface="Calibri" panose="020F0502020204030204" pitchFamily="34" charset="0"/>
                          <a:ea typeface="+mn-ea"/>
                          <a:cs typeface="+mn-cs"/>
                        </a:rPr>
                        <a:t>Capital to labor ratio</a:t>
                      </a:r>
                      <a:endParaRPr lang="zh-CN" sz="1800" b="0" i="0" u="none" strike="noStrike" kern="1200" dirty="0">
                        <a:solidFill>
                          <a:schemeClr val="tx1"/>
                        </a:solidFill>
                        <a:effectLst/>
                        <a:latin typeface="Calibri" panose="020F0502020204030204" pitchFamily="34" charset="0"/>
                        <a:ea typeface="+mn-ea"/>
                        <a:cs typeface="+mn-cs"/>
                      </a:endParaRPr>
                    </a:p>
                  </a:txBody>
                  <a:tcPr marL="68580" marR="6858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0.029***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0.003***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0.039***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17148661"/>
                  </a:ext>
                </a:extLst>
              </a:tr>
              <a:tr h="197529">
                <a:tc>
                  <a:txBody>
                    <a:bodyPr/>
                    <a:lstStyle/>
                    <a:p>
                      <a:pPr algn="l">
                        <a:spcAft>
                          <a:spcPts val="0"/>
                        </a:spcAft>
                      </a:pPr>
                      <a:r>
                        <a:rPr lang="zh-CN" sz="1800" b="0" i="0" u="none" strike="noStrike" kern="1200" dirty="0">
                          <a:solidFill>
                            <a:schemeClr val="tx1"/>
                          </a:solidFill>
                          <a:effectLst/>
                          <a:latin typeface="Calibri" panose="020F0502020204030204" pitchFamily="34" charset="0"/>
                          <a:ea typeface="+mn-ea"/>
                          <a:cs typeface="+mn-cs"/>
                        </a:rPr>
                        <a:t>　</a:t>
                      </a:r>
                    </a:p>
                  </a:txBody>
                  <a:tcPr marL="68580" marR="6858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(0.009)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(0.001)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(0.007)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(0.003)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10801"/>
                  </a:ext>
                </a:extLst>
              </a:tr>
              <a:tr h="197529">
                <a:tc>
                  <a:txBody>
                    <a:bodyPr/>
                    <a:lstStyle/>
                    <a:p>
                      <a:pPr algn="l">
                        <a:spcAft>
                          <a:spcPts val="0"/>
                        </a:spcAft>
                      </a:pPr>
                      <a:r>
                        <a:rPr lang="en-US" sz="1800" b="0" i="0" u="none" strike="noStrike" kern="1200" dirty="0">
                          <a:solidFill>
                            <a:schemeClr val="tx1"/>
                          </a:solidFill>
                          <a:effectLst/>
                          <a:latin typeface="Calibri" panose="020F0502020204030204" pitchFamily="34" charset="0"/>
                          <a:ea typeface="+mn-ea"/>
                          <a:cs typeface="+mn-cs"/>
                        </a:rPr>
                        <a:t>SOE</a:t>
                      </a:r>
                      <a:endParaRPr lang="zh-CN" sz="1800" b="0" i="0" u="none" strike="noStrike" kern="1200" dirty="0">
                        <a:solidFill>
                          <a:schemeClr val="tx1"/>
                        </a:solidFill>
                        <a:effectLst/>
                        <a:latin typeface="Calibri" panose="020F0502020204030204" pitchFamily="34" charset="0"/>
                        <a:ea typeface="+mn-ea"/>
                        <a:cs typeface="+mn-cs"/>
                      </a:endParaRPr>
                    </a:p>
                  </a:txBody>
                  <a:tcPr marL="68580" marR="6858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-0.304*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-0.005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-0.381***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-0.148***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1461256"/>
                  </a:ext>
                </a:extLst>
              </a:tr>
              <a:tr h="197529">
                <a:tc>
                  <a:txBody>
                    <a:bodyPr/>
                    <a:lstStyle/>
                    <a:p>
                      <a:pPr algn="l">
                        <a:spcAft>
                          <a:spcPts val="0"/>
                        </a:spcAft>
                      </a:pPr>
                      <a:r>
                        <a:rPr lang="zh-CN" sz="1800" b="0" i="0" u="none" strike="noStrike" kern="1200" dirty="0">
                          <a:solidFill>
                            <a:schemeClr val="tx1"/>
                          </a:solidFill>
                          <a:effectLst/>
                          <a:latin typeface="Calibri" panose="020F0502020204030204" pitchFamily="34" charset="0"/>
                          <a:ea typeface="+mn-ea"/>
                          <a:cs typeface="+mn-cs"/>
                        </a:rPr>
                        <a:t>　</a:t>
                      </a:r>
                    </a:p>
                  </a:txBody>
                  <a:tcPr marL="68580" marR="6858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(0.180)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(0.018)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(0.126)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(0.057)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7929347"/>
                  </a:ext>
                </a:extLst>
              </a:tr>
              <a:tr h="197529">
                <a:tc>
                  <a:txBody>
                    <a:bodyPr/>
                    <a:lstStyle/>
                    <a:p>
                      <a:pPr algn="l">
                        <a:spcAft>
                          <a:spcPts val="0"/>
                        </a:spcAft>
                      </a:pPr>
                      <a:r>
                        <a:rPr lang="en-US" sz="1800" b="0" i="0" u="none" strike="noStrike" kern="1200" dirty="0">
                          <a:solidFill>
                            <a:schemeClr val="tx1"/>
                          </a:solidFill>
                          <a:effectLst/>
                          <a:latin typeface="Calibri" panose="020F0502020204030204" pitchFamily="34" charset="0"/>
                          <a:ea typeface="+mn-ea"/>
                          <a:cs typeface="+mn-cs"/>
                        </a:rPr>
                        <a:t>Log capital value</a:t>
                      </a:r>
                      <a:endParaRPr lang="zh-CN" sz="1800" b="0" i="0" u="none" strike="noStrike" kern="1200" dirty="0">
                        <a:solidFill>
                          <a:schemeClr val="tx1"/>
                        </a:solidFill>
                        <a:effectLst/>
                        <a:latin typeface="Calibri" panose="020F0502020204030204" pitchFamily="34" charset="0"/>
                        <a:ea typeface="+mn-ea"/>
                        <a:cs typeface="+mn-cs"/>
                      </a:endParaRPr>
                    </a:p>
                  </a:txBody>
                  <a:tcPr marL="68580" marR="6858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0.021***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0.001**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0.028***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0.008***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7851078"/>
                  </a:ext>
                </a:extLst>
              </a:tr>
              <a:tr h="197529">
                <a:tc>
                  <a:txBody>
                    <a:bodyPr/>
                    <a:lstStyle/>
                    <a:p>
                      <a:pPr algn="l">
                        <a:spcAft>
                          <a:spcPts val="0"/>
                        </a:spcAft>
                      </a:pPr>
                      <a:r>
                        <a:rPr lang="zh-CN" sz="1800" b="0" i="0" u="none" strike="noStrike" kern="1200" dirty="0">
                          <a:solidFill>
                            <a:schemeClr val="tx1"/>
                          </a:solidFill>
                          <a:effectLst/>
                          <a:latin typeface="Calibri" panose="020F0502020204030204" pitchFamily="34" charset="0"/>
                          <a:ea typeface="+mn-ea"/>
                          <a:cs typeface="+mn-cs"/>
                        </a:rPr>
                        <a:t>　</a:t>
                      </a:r>
                    </a:p>
                  </a:txBody>
                  <a:tcPr marL="68580" marR="6858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(0.003)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(0.000)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(0.002)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(0.001)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6241173"/>
                  </a:ext>
                </a:extLst>
              </a:tr>
              <a:tr h="197529">
                <a:tc>
                  <a:txBody>
                    <a:bodyPr/>
                    <a:lstStyle/>
                    <a:p>
                      <a:pPr algn="l">
                        <a:spcAft>
                          <a:spcPts val="0"/>
                        </a:spcAft>
                      </a:pPr>
                      <a:r>
                        <a:rPr lang="en-US" sz="1800" b="0" i="0" u="none" strike="noStrike" kern="1200" dirty="0">
                          <a:solidFill>
                            <a:schemeClr val="tx1"/>
                          </a:solidFill>
                          <a:effectLst/>
                          <a:latin typeface="Calibri" panose="020F0502020204030204" pitchFamily="34" charset="0"/>
                          <a:ea typeface="+mn-ea"/>
                          <a:cs typeface="+mn-cs"/>
                        </a:rPr>
                        <a:t>Log intermediate value</a:t>
                      </a:r>
                      <a:endParaRPr lang="zh-CN" sz="1800" b="0" i="0" u="none" strike="noStrike" kern="1200" dirty="0">
                        <a:solidFill>
                          <a:schemeClr val="tx1"/>
                        </a:solidFill>
                        <a:effectLst/>
                        <a:latin typeface="Calibri" panose="020F0502020204030204" pitchFamily="34" charset="0"/>
                        <a:ea typeface="+mn-ea"/>
                        <a:cs typeface="+mn-cs"/>
                      </a:endParaRPr>
                    </a:p>
                  </a:txBody>
                  <a:tcPr marL="68580" marR="6858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0.232***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0.007***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0.243***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dirty="0">
                          <a:effectLst/>
                          <a:latin typeface="Calibri" panose="020F0502020204030204" pitchFamily="34" charset="0"/>
                        </a:rPr>
                        <a:t>0.079***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4505702"/>
                  </a:ext>
                </a:extLst>
              </a:tr>
              <a:tr h="197529">
                <a:tc>
                  <a:txBody>
                    <a:bodyPr/>
                    <a:lstStyle/>
                    <a:p>
                      <a:pPr algn="ctr" fontAlgn="b"/>
                      <a:r>
                        <a:rPr lang="zh-CN" altLang="en-US" sz="1800" b="0" i="0" u="none" strike="noStrike" kern="1200" dirty="0">
                          <a:solidFill>
                            <a:schemeClr val="tx1"/>
                          </a:solidFill>
                          <a:effectLst/>
                          <a:latin typeface="Calibri" panose="020F0502020204030204" pitchFamily="34" charset="0"/>
                          <a:ea typeface="+mn-ea"/>
                          <a:cs typeface="+mn-cs"/>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(0.006)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(0.001)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(0.005)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(0.002)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0855044"/>
                  </a:ext>
                </a:extLst>
              </a:tr>
              <a:tr h="197529">
                <a:tc>
                  <a:txBody>
                    <a:bodyPr/>
                    <a:lstStyle/>
                    <a:p>
                      <a:pPr algn="ctr" fontAlgn="b"/>
                      <a:r>
                        <a:rPr lang="en-US" sz="1800" b="0" i="0" u="none" strike="noStrike" kern="1200" dirty="0">
                          <a:solidFill>
                            <a:schemeClr val="tx1"/>
                          </a:solidFill>
                          <a:effectLst/>
                          <a:latin typeface="Calibri" panose="020F0502020204030204" pitchFamily="34" charset="0"/>
                          <a:ea typeface="+mn-ea"/>
                          <a:cs typeface="+mn-cs"/>
                        </a:rPr>
                        <a:t>Constant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7.225***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2.348***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9.180***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-0.574***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5266419"/>
                  </a:ext>
                </a:extLst>
              </a:tr>
              <a:tr h="197529">
                <a:tc>
                  <a:txBody>
                    <a:bodyPr/>
                    <a:lstStyle/>
                    <a:p>
                      <a:pPr algn="ctr" fontAlgn="b"/>
                      <a:r>
                        <a:rPr lang="zh-CN" altLang="en-US" sz="1800" b="0" i="0" u="none" strike="noStrike" kern="1200" dirty="0">
                          <a:solidFill>
                            <a:schemeClr val="tx1"/>
                          </a:solidFill>
                          <a:effectLst/>
                          <a:latin typeface="Calibri" panose="020F0502020204030204" pitchFamily="34" charset="0"/>
                          <a:ea typeface="+mn-ea"/>
                          <a:cs typeface="+mn-cs"/>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(0.117)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(0.016)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(0.094)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(0.043)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4166807"/>
                  </a:ext>
                </a:extLst>
              </a:tr>
              <a:tr h="197529">
                <a:tc>
                  <a:txBody>
                    <a:bodyPr/>
                    <a:lstStyle/>
                    <a:p>
                      <a:pPr algn="ctr" fontAlgn="b"/>
                      <a:r>
                        <a:rPr lang="en-US" sz="1800" b="0" i="0" u="none" strike="noStrike" kern="1200" dirty="0">
                          <a:solidFill>
                            <a:schemeClr val="tx1"/>
                          </a:solidFill>
                          <a:effectLst/>
                          <a:latin typeface="Calibri" panose="020F0502020204030204" pitchFamily="34" charset="0"/>
                          <a:ea typeface="+mn-ea"/>
                          <a:cs typeface="+mn-cs"/>
                        </a:rPr>
                        <a:t>Observations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146,208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2,692,488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146,332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dirty="0">
                          <a:effectLst/>
                          <a:latin typeface="Calibri" panose="020F0502020204030204" pitchFamily="34" charset="0"/>
                        </a:rPr>
                        <a:t>2,683,548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2054177"/>
                  </a:ext>
                </a:extLst>
              </a:tr>
              <a:tr h="197529">
                <a:tc>
                  <a:txBody>
                    <a:bodyPr/>
                    <a:lstStyle/>
                    <a:p>
                      <a:pPr algn="ctr" fontAlgn="b"/>
                      <a:r>
                        <a:rPr lang="en-US" sz="1800" b="0" i="0" u="none" strike="noStrike" kern="1200" dirty="0">
                          <a:solidFill>
                            <a:schemeClr val="tx1"/>
                          </a:solidFill>
                          <a:effectLst/>
                          <a:latin typeface="Calibri" panose="020F0502020204030204" pitchFamily="34" charset="0"/>
                          <a:ea typeface="+mn-ea"/>
                          <a:cs typeface="+mn-cs"/>
                        </a:rPr>
                        <a:t>R-squared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0.886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0.959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0.862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dirty="0">
                          <a:effectLst/>
                          <a:latin typeface="Calibri" panose="020F0502020204030204" pitchFamily="34" charset="0"/>
                        </a:rPr>
                        <a:t>0.881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6202147"/>
                  </a:ext>
                </a:extLst>
              </a:tr>
            </a:tbl>
          </a:graphicData>
        </a:graphic>
      </p:graphicFrame>
      <p:sp>
        <p:nvSpPr>
          <p:cNvPr id="5" name="矩形 4"/>
          <p:cNvSpPr/>
          <p:nvPr/>
        </p:nvSpPr>
        <p:spPr>
          <a:xfrm>
            <a:off x="3318276" y="0"/>
            <a:ext cx="6096000" cy="417422"/>
          </a:xfrm>
          <a:prstGeom prst="rect">
            <a:avLst/>
          </a:prstGeom>
        </p:spPr>
        <p:txBody>
          <a:bodyPr wrap="square">
            <a:spAutoFit/>
          </a:bodyPr>
          <a:lstStyle/>
          <a:p>
            <a:pPr indent="304800" algn="just">
              <a:lnSpc>
                <a:spcPct val="150000"/>
              </a:lnSpc>
              <a:spcAft>
                <a:spcPts val="0"/>
              </a:spcAft>
            </a:pPr>
            <a:r>
              <a:rPr lang="en-US" altLang="zh-CN" sz="1600" b="1" kern="100" dirty="0">
                <a:latin typeface="Times New Roman" panose="02020603050405020304" pitchFamily="18" charset="0"/>
                <a:cs typeface="Times New Roman" panose="02020603050405020304" pitchFamily="18" charset="0"/>
              </a:rPr>
              <a:t>Table 3: robot on export performance at product level </a:t>
            </a:r>
            <a:endParaRPr lang="zh-CN" altLang="zh-CN" sz="1600" kern="100" dirty="0">
              <a:latin typeface="Times New Roman" panose="02020603050405020304" pitchFamily="18" charset="0"/>
              <a:cs typeface="Times New Roman" panose="02020603050405020304" pitchFamily="18" charset="0"/>
            </a:endParaRPr>
          </a:p>
        </p:txBody>
      </p:sp>
      <p:sp>
        <p:nvSpPr>
          <p:cNvPr id="6" name="文本框 5"/>
          <p:cNvSpPr txBox="1"/>
          <p:nvPr/>
        </p:nvSpPr>
        <p:spPr>
          <a:xfrm>
            <a:off x="548642" y="1235818"/>
            <a:ext cx="2242266" cy="4401205"/>
          </a:xfrm>
          <a:prstGeom prst="rect">
            <a:avLst/>
          </a:prstGeom>
          <a:noFill/>
        </p:spPr>
        <p:txBody>
          <a:bodyPr wrap="square" rtlCol="0">
            <a:spAutoFit/>
          </a:bodyPr>
          <a:lstStyle/>
          <a:p>
            <a:r>
              <a:rPr lang="en-US" altLang="zh-CN" sz="2000" b="1" i="1" dirty="0"/>
              <a:t>Establishments using robots generally</a:t>
            </a:r>
          </a:p>
          <a:p>
            <a:r>
              <a:rPr lang="en-US" altLang="zh-CN" sz="2000" b="1" i="1" dirty="0"/>
              <a:t> (1) export more quantity, </a:t>
            </a:r>
          </a:p>
          <a:p>
            <a:r>
              <a:rPr lang="en-US" altLang="zh-CN" sz="2000" b="1" i="1" dirty="0"/>
              <a:t>(2)with higher prices, </a:t>
            </a:r>
          </a:p>
          <a:p>
            <a:r>
              <a:rPr lang="en-US" altLang="zh-CN" sz="2000" b="1" i="1" dirty="0"/>
              <a:t>(3) the total value of exports are higher</a:t>
            </a:r>
          </a:p>
          <a:p>
            <a:r>
              <a:rPr lang="en-US" altLang="zh-CN" sz="2000" b="1" i="1" dirty="0"/>
              <a:t>(4)the quality of exported products are higher</a:t>
            </a:r>
            <a:endParaRPr lang="zh-CN" altLang="en-US" sz="2000" b="1" i="1" dirty="0"/>
          </a:p>
        </p:txBody>
      </p:sp>
    </p:spTree>
    <p:extLst>
      <p:ext uri="{BB962C8B-B14F-4D97-AF65-F5344CB8AC3E}">
        <p14:creationId xmlns:p14="http://schemas.microsoft.com/office/powerpoint/2010/main" val="15964842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Selection Bias? Matching + DID</a:t>
            </a:r>
            <a:endParaRPr lang="zh-CN" altLang="en-US" dirty="0"/>
          </a:p>
        </p:txBody>
      </p:sp>
      <p:sp>
        <p:nvSpPr>
          <p:cNvPr id="3" name="内容占位符 2"/>
          <p:cNvSpPr>
            <a:spLocks noGrp="1"/>
          </p:cNvSpPr>
          <p:nvPr>
            <p:ph idx="1"/>
          </p:nvPr>
        </p:nvSpPr>
        <p:spPr>
          <a:xfrm>
            <a:off x="304138" y="1153108"/>
            <a:ext cx="11535354" cy="3903922"/>
          </a:xfrm>
        </p:spPr>
        <p:txBody>
          <a:bodyPr>
            <a:normAutofit/>
          </a:bodyPr>
          <a:lstStyle/>
          <a:p>
            <a:r>
              <a:rPr lang="en-US" altLang="zh-CN" sz="2400" dirty="0"/>
              <a:t>Establishments with better export performance might be more likely to use robots, which causes positive selection bias. </a:t>
            </a:r>
          </a:p>
          <a:p>
            <a:r>
              <a:rPr lang="en-US" altLang="zh-CN" sz="2400" dirty="0"/>
              <a:t>First, we do propensity score matching to get the clone samples</a:t>
            </a:r>
          </a:p>
          <a:p>
            <a:r>
              <a:rPr lang="en-US" altLang="zh-CN" sz="2400" dirty="0"/>
              <a:t>Then, we use dynamic difference in difference method to get casual effects</a:t>
            </a:r>
          </a:p>
          <a:p>
            <a:r>
              <a:rPr lang="en-US" altLang="zh-CN" sz="2400" dirty="0"/>
              <a:t>Control group: establishments do not use robots </a:t>
            </a:r>
          </a:p>
          <a:p>
            <a:r>
              <a:rPr lang="en-US" altLang="zh-CN" sz="2400" dirty="0"/>
              <a:t>Treated group: establishments change from not using robots to using robots</a:t>
            </a:r>
          </a:p>
          <a:p>
            <a:pPr lvl="1"/>
            <a:r>
              <a:rPr lang="en-US" altLang="zh-CN" sz="2400" dirty="0"/>
              <a:t>We further divide them into 3 subsamples: </a:t>
            </a:r>
          </a:p>
          <a:p>
            <a:pPr marL="457200" lvl="1" indent="0">
              <a:buNone/>
            </a:pPr>
            <a:r>
              <a:rPr lang="en-US" altLang="zh-CN" sz="2400" dirty="0"/>
              <a:t>1st is the subgroup just when they begin to use robots, 2nd is the subgroup one year after using robots, 3rd is the subgroup two years after using robots.</a:t>
            </a:r>
          </a:p>
          <a:p>
            <a:endParaRPr lang="en-US" altLang="zh-CN" sz="2400" dirty="0"/>
          </a:p>
          <a:p>
            <a:endParaRPr lang="zh-CN" altLang="en-US" sz="2400" dirty="0"/>
          </a:p>
        </p:txBody>
      </p:sp>
      <p:grpSp>
        <p:nvGrpSpPr>
          <p:cNvPr id="56" name="组合 55"/>
          <p:cNvGrpSpPr/>
          <p:nvPr/>
        </p:nvGrpSpPr>
        <p:grpSpPr>
          <a:xfrm>
            <a:off x="1639580" y="4846293"/>
            <a:ext cx="6828557" cy="1720706"/>
            <a:chOff x="0" y="0"/>
            <a:chExt cx="4174084" cy="1058203"/>
          </a:xfrm>
        </p:grpSpPr>
        <p:sp>
          <p:nvSpPr>
            <p:cNvPr id="57" name="文本框 2"/>
            <p:cNvSpPr txBox="1">
              <a:spLocks noChangeArrowheads="1"/>
            </p:cNvSpPr>
            <p:nvPr/>
          </p:nvSpPr>
          <p:spPr bwMode="auto">
            <a:xfrm>
              <a:off x="3387253" y="147149"/>
              <a:ext cx="786831" cy="218186"/>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US" sz="1600" b="1" kern="100" dirty="0">
                  <a:effectLst/>
                  <a:latin typeface="等线" panose="02010600030101010101" pitchFamily="2" charset="-122"/>
                  <a:ea typeface="等线" panose="02010600030101010101" pitchFamily="2" charset="-122"/>
                  <a:cs typeface="Times New Roman" panose="02020603050405020304" pitchFamily="18" charset="0"/>
                </a:rPr>
                <a:t>Treatment</a:t>
              </a:r>
              <a:endParaRPr lang="zh-CN" sz="2000" b="1" kern="100" dirty="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58" name="文本框 2"/>
            <p:cNvSpPr txBox="1">
              <a:spLocks noChangeArrowheads="1"/>
            </p:cNvSpPr>
            <p:nvPr/>
          </p:nvSpPr>
          <p:spPr bwMode="auto">
            <a:xfrm>
              <a:off x="3408897" y="638146"/>
              <a:ext cx="765186" cy="218186"/>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US" sz="1600" b="1" kern="100">
                  <a:effectLst/>
                  <a:latin typeface="等线" panose="02010600030101010101" pitchFamily="2" charset="-122"/>
                  <a:ea typeface="等线" panose="02010600030101010101" pitchFamily="2" charset="-122"/>
                  <a:cs typeface="Times New Roman" panose="02020603050405020304" pitchFamily="18" charset="0"/>
                </a:rPr>
                <a:t>Control</a:t>
              </a:r>
              <a:endParaRPr lang="zh-CN" sz="2000" b="1" kern="100">
                <a:effectLst/>
                <a:latin typeface="等线" panose="02010600030101010101" pitchFamily="2" charset="-122"/>
                <a:ea typeface="等线" panose="02010600030101010101" pitchFamily="2" charset="-122"/>
                <a:cs typeface="Times New Roman" panose="02020603050405020304" pitchFamily="18" charset="0"/>
              </a:endParaRPr>
            </a:p>
          </p:txBody>
        </p:sp>
        <p:grpSp>
          <p:nvGrpSpPr>
            <p:cNvPr id="59" name="组合 58"/>
            <p:cNvGrpSpPr/>
            <p:nvPr/>
          </p:nvGrpSpPr>
          <p:grpSpPr>
            <a:xfrm>
              <a:off x="803295" y="0"/>
              <a:ext cx="2459327" cy="562131"/>
              <a:chOff x="-44" y="0"/>
              <a:chExt cx="2459327" cy="562131"/>
            </a:xfrm>
          </p:grpSpPr>
          <p:sp>
            <p:nvSpPr>
              <p:cNvPr id="88" name="文本框 2"/>
              <p:cNvSpPr txBox="1">
                <a:spLocks noChangeArrowheads="1"/>
              </p:cNvSpPr>
              <p:nvPr/>
            </p:nvSpPr>
            <p:spPr bwMode="auto">
              <a:xfrm>
                <a:off x="285056" y="18510"/>
                <a:ext cx="440055" cy="218186"/>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US" sz="1600" b="1" kern="100">
                    <a:effectLst/>
                    <a:latin typeface="等线" panose="02010600030101010101" pitchFamily="2" charset="-122"/>
                    <a:ea typeface="等线" panose="02010600030101010101" pitchFamily="2" charset="-122"/>
                    <a:cs typeface="Times New Roman" panose="02020603050405020304" pitchFamily="18" charset="0"/>
                  </a:rPr>
                  <a:t>no</a:t>
                </a:r>
                <a:endParaRPr lang="zh-CN" sz="2000" b="1" kern="10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89" name="文本框 2"/>
              <p:cNvSpPr txBox="1">
                <a:spLocks noChangeArrowheads="1"/>
              </p:cNvSpPr>
              <p:nvPr/>
            </p:nvSpPr>
            <p:spPr bwMode="auto">
              <a:xfrm>
                <a:off x="647854" y="7404"/>
                <a:ext cx="440055" cy="218186"/>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US" sz="1600" b="1" kern="100">
                    <a:effectLst/>
                    <a:latin typeface="等线" panose="02010600030101010101" pitchFamily="2" charset="-122"/>
                    <a:ea typeface="等线" panose="02010600030101010101" pitchFamily="2" charset="-122"/>
                    <a:cs typeface="Times New Roman" panose="02020603050405020304" pitchFamily="18" charset="0"/>
                  </a:rPr>
                  <a:t>no</a:t>
                </a:r>
                <a:endParaRPr lang="zh-CN" sz="2000" b="1" kern="10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90" name="文本框 2"/>
              <p:cNvSpPr txBox="1">
                <a:spLocks noChangeArrowheads="1"/>
              </p:cNvSpPr>
              <p:nvPr/>
            </p:nvSpPr>
            <p:spPr bwMode="auto">
              <a:xfrm>
                <a:off x="1051375" y="0"/>
                <a:ext cx="440055" cy="218186"/>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US" sz="1600" b="1" kern="100" dirty="0">
                    <a:effectLst/>
                    <a:latin typeface="等线" panose="02010600030101010101" pitchFamily="2" charset="-122"/>
                    <a:ea typeface="等线" panose="02010600030101010101" pitchFamily="2" charset="-122"/>
                    <a:cs typeface="Times New Roman" panose="02020603050405020304" pitchFamily="18" charset="0"/>
                  </a:rPr>
                  <a:t>use</a:t>
                </a:r>
                <a:endParaRPr lang="zh-CN" sz="2000" b="1" kern="100" dirty="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91" name="文本框 2"/>
              <p:cNvSpPr txBox="1">
                <a:spLocks noChangeArrowheads="1"/>
              </p:cNvSpPr>
              <p:nvPr/>
            </p:nvSpPr>
            <p:spPr bwMode="auto">
              <a:xfrm>
                <a:off x="1406769" y="3702"/>
                <a:ext cx="440055" cy="218186"/>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US" sz="1600" b="1" kern="100">
                    <a:effectLst/>
                    <a:latin typeface="等线" panose="02010600030101010101" pitchFamily="2" charset="-122"/>
                    <a:ea typeface="等线" panose="02010600030101010101" pitchFamily="2" charset="-122"/>
                    <a:cs typeface="Times New Roman" panose="02020603050405020304" pitchFamily="18" charset="0"/>
                  </a:rPr>
                  <a:t>use</a:t>
                </a:r>
                <a:endParaRPr lang="zh-CN" sz="2000" b="1" kern="100">
                  <a:effectLst/>
                  <a:latin typeface="等线" panose="02010600030101010101" pitchFamily="2" charset="-122"/>
                  <a:ea typeface="等线" panose="02010600030101010101" pitchFamily="2" charset="-122"/>
                  <a:cs typeface="Times New Roman" panose="02020603050405020304" pitchFamily="18" charset="0"/>
                </a:endParaRPr>
              </a:p>
            </p:txBody>
          </p:sp>
          <p:grpSp>
            <p:nvGrpSpPr>
              <p:cNvPr id="92" name="组合 91"/>
              <p:cNvGrpSpPr/>
              <p:nvPr/>
            </p:nvGrpSpPr>
            <p:grpSpPr>
              <a:xfrm>
                <a:off x="-44" y="262843"/>
                <a:ext cx="2459327" cy="299288"/>
                <a:chOff x="-44" y="0"/>
                <a:chExt cx="2459327" cy="299288"/>
              </a:xfrm>
            </p:grpSpPr>
            <p:sp>
              <p:nvSpPr>
                <p:cNvPr id="94" name="文本框 2"/>
                <p:cNvSpPr txBox="1">
                  <a:spLocks noChangeArrowheads="1"/>
                </p:cNvSpPr>
                <p:nvPr/>
              </p:nvSpPr>
              <p:spPr bwMode="auto">
                <a:xfrm>
                  <a:off x="1808297" y="11106"/>
                  <a:ext cx="366395" cy="28448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just">
                    <a:spcAft>
                      <a:spcPts val="0"/>
                    </a:spcAft>
                  </a:pPr>
                  <a:r>
                    <a:rPr lang="en-US" sz="1600" b="1" i="1" kern="100">
                      <a:effectLst/>
                      <a:latin typeface="等线" panose="02010600030101010101" pitchFamily="2" charset="-122"/>
                      <a:ea typeface="等线" panose="02010600030101010101" pitchFamily="2" charset="-122"/>
                      <a:cs typeface="Times New Roman" panose="02020603050405020304" pitchFamily="18" charset="0"/>
                    </a:rPr>
                    <a:t>t+2</a:t>
                  </a:r>
                  <a:endParaRPr lang="zh-CN" sz="2000" b="1" kern="10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95" name="文本框 2"/>
                <p:cNvSpPr txBox="1">
                  <a:spLocks noChangeArrowheads="1"/>
                </p:cNvSpPr>
                <p:nvPr/>
              </p:nvSpPr>
              <p:spPr bwMode="auto">
                <a:xfrm>
                  <a:off x="699683" y="11106"/>
                  <a:ext cx="366395" cy="28448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just">
                    <a:spcAft>
                      <a:spcPts val="0"/>
                    </a:spcAft>
                  </a:pPr>
                  <a:r>
                    <a:rPr lang="en-US" sz="1600" b="1" i="1" kern="100">
                      <a:effectLst/>
                      <a:latin typeface="等线" panose="02010600030101010101" pitchFamily="2" charset="-122"/>
                      <a:ea typeface="等线" panose="02010600030101010101" pitchFamily="2" charset="-122"/>
                      <a:cs typeface="Times New Roman" panose="02020603050405020304" pitchFamily="18" charset="0"/>
                    </a:rPr>
                    <a:t>t-1</a:t>
                  </a:r>
                  <a:endParaRPr lang="zh-CN" sz="2000" b="1" kern="10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96" name="文本框 2"/>
                <p:cNvSpPr txBox="1">
                  <a:spLocks noChangeArrowheads="1"/>
                </p:cNvSpPr>
                <p:nvPr/>
              </p:nvSpPr>
              <p:spPr bwMode="auto">
                <a:xfrm>
                  <a:off x="340586" y="14808"/>
                  <a:ext cx="366395" cy="28448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just">
                    <a:spcAft>
                      <a:spcPts val="0"/>
                    </a:spcAft>
                  </a:pPr>
                  <a:r>
                    <a:rPr lang="en-US" sz="1600" b="1" i="1" kern="100">
                      <a:effectLst/>
                      <a:latin typeface="等线" panose="02010600030101010101" pitchFamily="2" charset="-122"/>
                      <a:ea typeface="等线" panose="02010600030101010101" pitchFamily="2" charset="-122"/>
                      <a:cs typeface="Times New Roman" panose="02020603050405020304" pitchFamily="18" charset="0"/>
                    </a:rPr>
                    <a:t>t-2</a:t>
                  </a:r>
                  <a:endParaRPr lang="zh-CN" sz="2000" b="1" kern="10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97" name="文本框 2"/>
                <p:cNvSpPr txBox="1">
                  <a:spLocks noChangeArrowheads="1"/>
                </p:cNvSpPr>
                <p:nvPr/>
              </p:nvSpPr>
              <p:spPr bwMode="auto">
                <a:xfrm>
                  <a:off x="1451194" y="11106"/>
                  <a:ext cx="366395" cy="28448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just">
                    <a:spcAft>
                      <a:spcPts val="0"/>
                    </a:spcAft>
                  </a:pPr>
                  <a:r>
                    <a:rPr lang="en-US" sz="1600" b="1" i="1" kern="100">
                      <a:effectLst/>
                      <a:latin typeface="等线" panose="02010600030101010101" pitchFamily="2" charset="-122"/>
                      <a:ea typeface="等线" panose="02010600030101010101" pitchFamily="2" charset="-122"/>
                      <a:cs typeface="Times New Roman" panose="02020603050405020304" pitchFamily="18" charset="0"/>
                    </a:rPr>
                    <a:t>t+1</a:t>
                  </a:r>
                  <a:endParaRPr lang="zh-CN" sz="2000" b="1" kern="10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98" name="文本框 2"/>
                <p:cNvSpPr txBox="1">
                  <a:spLocks noChangeArrowheads="1"/>
                </p:cNvSpPr>
                <p:nvPr/>
              </p:nvSpPr>
              <p:spPr bwMode="auto">
                <a:xfrm>
                  <a:off x="1151330" y="7404"/>
                  <a:ext cx="225425" cy="28448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just">
                    <a:spcAft>
                      <a:spcPts val="0"/>
                    </a:spcAft>
                  </a:pPr>
                  <a:r>
                    <a:rPr lang="en-US" sz="1600" b="1" i="1" kern="100">
                      <a:effectLst/>
                      <a:latin typeface="等线" panose="02010600030101010101" pitchFamily="2" charset="-122"/>
                      <a:ea typeface="等线" panose="02010600030101010101" pitchFamily="2" charset="-122"/>
                      <a:cs typeface="Times New Roman" panose="02020603050405020304" pitchFamily="18" charset="0"/>
                    </a:rPr>
                    <a:t>t</a:t>
                  </a:r>
                  <a:endParaRPr lang="zh-CN" sz="2000" b="1" kern="100">
                    <a:effectLst/>
                    <a:latin typeface="等线" panose="02010600030101010101" pitchFamily="2" charset="-122"/>
                    <a:ea typeface="等线" panose="02010600030101010101" pitchFamily="2" charset="-122"/>
                    <a:cs typeface="Times New Roman" panose="02020603050405020304" pitchFamily="18" charset="0"/>
                  </a:endParaRPr>
                </a:p>
              </p:txBody>
            </p:sp>
            <p:grpSp>
              <p:nvGrpSpPr>
                <p:cNvPr id="99" name="组合 98"/>
                <p:cNvGrpSpPr/>
                <p:nvPr/>
              </p:nvGrpSpPr>
              <p:grpSpPr>
                <a:xfrm>
                  <a:off x="-44" y="0"/>
                  <a:ext cx="2459327" cy="58947"/>
                  <a:chOff x="-44" y="0"/>
                  <a:chExt cx="2459829" cy="58947"/>
                </a:xfrm>
              </p:grpSpPr>
              <p:cxnSp>
                <p:nvCxnSpPr>
                  <p:cNvPr id="100" name="直接连接符 99"/>
                  <p:cNvCxnSpPr/>
                  <p:nvPr/>
                </p:nvCxnSpPr>
                <p:spPr>
                  <a:xfrm>
                    <a:off x="-44" y="58872"/>
                    <a:ext cx="2459829" cy="0"/>
                  </a:xfrm>
                  <a:prstGeom prst="line">
                    <a:avLst/>
                  </a:prstGeom>
                  <a:ln w="38100">
                    <a:solidFill>
                      <a:schemeClr val="accent1">
                        <a:lumMod val="75000"/>
                      </a:schemeClr>
                    </a:solidFill>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01" name="直接连接符 100"/>
                  <p:cNvCxnSpPr/>
                  <p:nvPr/>
                </p:nvCxnSpPr>
                <p:spPr>
                  <a:xfrm flipV="1">
                    <a:off x="1269794" y="0"/>
                    <a:ext cx="0" cy="55530"/>
                  </a:xfrm>
                  <a:prstGeom prst="line">
                    <a:avLst/>
                  </a:prstGeom>
                </p:spPr>
                <p:style>
                  <a:lnRef idx="1">
                    <a:schemeClr val="dk1"/>
                  </a:lnRef>
                  <a:fillRef idx="0">
                    <a:schemeClr val="dk1"/>
                  </a:fillRef>
                  <a:effectRef idx="0">
                    <a:schemeClr val="dk1"/>
                  </a:effectRef>
                  <a:fontRef idx="minor">
                    <a:schemeClr val="tx1"/>
                  </a:fontRef>
                </p:style>
              </p:cxnSp>
              <p:cxnSp>
                <p:nvCxnSpPr>
                  <p:cNvPr id="102" name="直接连接符 101"/>
                  <p:cNvCxnSpPr/>
                  <p:nvPr/>
                </p:nvCxnSpPr>
                <p:spPr>
                  <a:xfrm flipV="1">
                    <a:off x="1625189" y="3702"/>
                    <a:ext cx="0" cy="55245"/>
                  </a:xfrm>
                  <a:prstGeom prst="line">
                    <a:avLst/>
                  </a:prstGeom>
                </p:spPr>
                <p:style>
                  <a:lnRef idx="1">
                    <a:schemeClr val="dk1"/>
                  </a:lnRef>
                  <a:fillRef idx="0">
                    <a:schemeClr val="dk1"/>
                  </a:fillRef>
                  <a:effectRef idx="0">
                    <a:schemeClr val="dk1"/>
                  </a:effectRef>
                  <a:fontRef idx="minor">
                    <a:schemeClr val="tx1"/>
                  </a:fontRef>
                </p:style>
              </p:cxnSp>
              <p:cxnSp>
                <p:nvCxnSpPr>
                  <p:cNvPr id="103" name="直接连接符 102"/>
                  <p:cNvCxnSpPr/>
                  <p:nvPr/>
                </p:nvCxnSpPr>
                <p:spPr>
                  <a:xfrm flipV="1">
                    <a:off x="503475" y="0"/>
                    <a:ext cx="0" cy="55245"/>
                  </a:xfrm>
                  <a:prstGeom prst="line">
                    <a:avLst/>
                  </a:prstGeom>
                </p:spPr>
                <p:style>
                  <a:lnRef idx="1">
                    <a:schemeClr val="dk1"/>
                  </a:lnRef>
                  <a:fillRef idx="0">
                    <a:schemeClr val="dk1"/>
                  </a:fillRef>
                  <a:effectRef idx="0">
                    <a:schemeClr val="dk1"/>
                  </a:effectRef>
                  <a:fontRef idx="minor">
                    <a:schemeClr val="tx1"/>
                  </a:fontRef>
                </p:style>
              </p:cxnSp>
              <p:cxnSp>
                <p:nvCxnSpPr>
                  <p:cNvPr id="104" name="直接连接符 103"/>
                  <p:cNvCxnSpPr/>
                  <p:nvPr/>
                </p:nvCxnSpPr>
                <p:spPr>
                  <a:xfrm flipV="1">
                    <a:off x="862572" y="0"/>
                    <a:ext cx="0" cy="55245"/>
                  </a:xfrm>
                  <a:prstGeom prst="line">
                    <a:avLst/>
                  </a:prstGeom>
                </p:spPr>
                <p:style>
                  <a:lnRef idx="1">
                    <a:schemeClr val="dk1"/>
                  </a:lnRef>
                  <a:fillRef idx="0">
                    <a:schemeClr val="dk1"/>
                  </a:fillRef>
                  <a:effectRef idx="0">
                    <a:schemeClr val="dk1"/>
                  </a:effectRef>
                  <a:fontRef idx="minor">
                    <a:schemeClr val="tx1"/>
                  </a:fontRef>
                </p:style>
              </p:cxnSp>
            </p:grpSp>
          </p:grpSp>
          <p:sp>
            <p:nvSpPr>
              <p:cNvPr id="93" name="文本框 2"/>
              <p:cNvSpPr txBox="1">
                <a:spLocks noChangeArrowheads="1"/>
              </p:cNvSpPr>
              <p:nvPr/>
            </p:nvSpPr>
            <p:spPr bwMode="auto">
              <a:xfrm>
                <a:off x="1792220" y="9127"/>
                <a:ext cx="440055" cy="218186"/>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US" sz="1600" b="1" kern="100">
                    <a:effectLst/>
                    <a:latin typeface="等线" panose="02010600030101010101" pitchFamily="2" charset="-122"/>
                    <a:ea typeface="等线" panose="02010600030101010101" pitchFamily="2" charset="-122"/>
                    <a:cs typeface="Times New Roman" panose="02020603050405020304" pitchFamily="18" charset="0"/>
                  </a:rPr>
                  <a:t>use</a:t>
                </a:r>
                <a:endParaRPr lang="zh-CN" sz="2000" b="1" kern="100">
                  <a:effectLst/>
                  <a:latin typeface="等线" panose="02010600030101010101" pitchFamily="2" charset="-122"/>
                  <a:ea typeface="等线" panose="02010600030101010101" pitchFamily="2" charset="-122"/>
                  <a:cs typeface="Times New Roman" panose="02020603050405020304" pitchFamily="18" charset="0"/>
                </a:endParaRPr>
              </a:p>
            </p:txBody>
          </p:sp>
        </p:grpSp>
        <p:grpSp>
          <p:nvGrpSpPr>
            <p:cNvPr id="60" name="组合 59"/>
            <p:cNvGrpSpPr/>
            <p:nvPr/>
          </p:nvGrpSpPr>
          <p:grpSpPr>
            <a:xfrm>
              <a:off x="799637" y="513647"/>
              <a:ext cx="2479396" cy="544556"/>
              <a:chOff x="0" y="6470"/>
              <a:chExt cx="2479396" cy="544556"/>
            </a:xfrm>
          </p:grpSpPr>
          <p:sp>
            <p:nvSpPr>
              <p:cNvPr id="71" name="文本框 2"/>
              <p:cNvSpPr txBox="1">
                <a:spLocks noChangeArrowheads="1"/>
              </p:cNvSpPr>
              <p:nvPr/>
            </p:nvSpPr>
            <p:spPr bwMode="auto">
              <a:xfrm>
                <a:off x="285056" y="14808"/>
                <a:ext cx="440055" cy="218186"/>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US" sz="1600" b="1" kern="100">
                    <a:effectLst/>
                    <a:latin typeface="等线" panose="02010600030101010101" pitchFamily="2" charset="-122"/>
                    <a:ea typeface="等线" panose="02010600030101010101" pitchFamily="2" charset="-122"/>
                    <a:cs typeface="Times New Roman" panose="02020603050405020304" pitchFamily="18" charset="0"/>
                  </a:rPr>
                  <a:t>no</a:t>
                </a:r>
                <a:endParaRPr lang="zh-CN" sz="2000" b="1" kern="10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72" name="文本框 2"/>
              <p:cNvSpPr txBox="1">
                <a:spLocks noChangeArrowheads="1"/>
              </p:cNvSpPr>
              <p:nvPr/>
            </p:nvSpPr>
            <p:spPr bwMode="auto">
              <a:xfrm>
                <a:off x="699683" y="14808"/>
                <a:ext cx="440055" cy="218186"/>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US" sz="1600" b="1" kern="100">
                    <a:effectLst/>
                    <a:latin typeface="等线" panose="02010600030101010101" pitchFamily="2" charset="-122"/>
                    <a:ea typeface="等线" panose="02010600030101010101" pitchFamily="2" charset="-122"/>
                    <a:cs typeface="Times New Roman" panose="02020603050405020304" pitchFamily="18" charset="0"/>
                  </a:rPr>
                  <a:t>no</a:t>
                </a:r>
                <a:endParaRPr lang="zh-CN" sz="2000" b="1" kern="10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73" name="文本框 2"/>
              <p:cNvSpPr txBox="1">
                <a:spLocks noChangeArrowheads="1"/>
              </p:cNvSpPr>
              <p:nvPr/>
            </p:nvSpPr>
            <p:spPr bwMode="auto">
              <a:xfrm>
                <a:off x="1073587" y="11106"/>
                <a:ext cx="440055" cy="218186"/>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US" sz="1600" b="1" kern="100">
                    <a:effectLst/>
                    <a:latin typeface="等线" panose="02010600030101010101" pitchFamily="2" charset="-122"/>
                    <a:ea typeface="等线" panose="02010600030101010101" pitchFamily="2" charset="-122"/>
                    <a:cs typeface="Times New Roman" panose="02020603050405020304" pitchFamily="18" charset="0"/>
                  </a:rPr>
                  <a:t>no</a:t>
                </a:r>
                <a:endParaRPr lang="zh-CN" sz="2000" b="1" kern="10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74" name="文本框 2"/>
              <p:cNvSpPr txBox="1">
                <a:spLocks noChangeArrowheads="1"/>
              </p:cNvSpPr>
              <p:nvPr/>
            </p:nvSpPr>
            <p:spPr bwMode="auto">
              <a:xfrm>
                <a:off x="1432683" y="11106"/>
                <a:ext cx="440055" cy="218186"/>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US" sz="1600" b="1" kern="100">
                    <a:effectLst/>
                    <a:latin typeface="等线" panose="02010600030101010101" pitchFamily="2" charset="-122"/>
                    <a:ea typeface="等线" panose="02010600030101010101" pitchFamily="2" charset="-122"/>
                    <a:cs typeface="Times New Roman" panose="02020603050405020304" pitchFamily="18" charset="0"/>
                  </a:rPr>
                  <a:t>no</a:t>
                </a:r>
                <a:endParaRPr lang="zh-CN" sz="2000" b="1" kern="100">
                  <a:effectLst/>
                  <a:latin typeface="等线" panose="02010600030101010101" pitchFamily="2" charset="-122"/>
                  <a:ea typeface="等线" panose="02010600030101010101" pitchFamily="2" charset="-122"/>
                  <a:cs typeface="Times New Roman" panose="02020603050405020304" pitchFamily="18" charset="0"/>
                </a:endParaRPr>
              </a:p>
            </p:txBody>
          </p:sp>
          <p:grpSp>
            <p:nvGrpSpPr>
              <p:cNvPr id="75" name="组合 74"/>
              <p:cNvGrpSpPr/>
              <p:nvPr/>
            </p:nvGrpSpPr>
            <p:grpSpPr>
              <a:xfrm>
                <a:off x="0" y="251738"/>
                <a:ext cx="2479396" cy="299288"/>
                <a:chOff x="0" y="0"/>
                <a:chExt cx="2479396" cy="299288"/>
              </a:xfrm>
            </p:grpSpPr>
            <p:sp>
              <p:nvSpPr>
                <p:cNvPr id="77" name="文本框 2"/>
                <p:cNvSpPr txBox="1">
                  <a:spLocks noChangeArrowheads="1"/>
                </p:cNvSpPr>
                <p:nvPr/>
              </p:nvSpPr>
              <p:spPr bwMode="auto">
                <a:xfrm>
                  <a:off x="1829961" y="5"/>
                  <a:ext cx="366395" cy="28448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just">
                    <a:spcAft>
                      <a:spcPts val="0"/>
                    </a:spcAft>
                  </a:pPr>
                  <a:r>
                    <a:rPr lang="en-US" sz="1600" b="1" i="1" kern="100">
                      <a:effectLst/>
                      <a:latin typeface="等线" panose="02010600030101010101" pitchFamily="2" charset="-122"/>
                      <a:ea typeface="等线" panose="02010600030101010101" pitchFamily="2" charset="-122"/>
                      <a:cs typeface="Times New Roman" panose="02020603050405020304" pitchFamily="18" charset="0"/>
                    </a:rPr>
                    <a:t>t+2</a:t>
                  </a:r>
                  <a:endParaRPr lang="zh-CN" sz="2000" b="1" kern="10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78" name="文本框 2"/>
                <p:cNvSpPr txBox="1">
                  <a:spLocks noChangeArrowheads="1"/>
                </p:cNvSpPr>
                <p:nvPr/>
              </p:nvSpPr>
              <p:spPr bwMode="auto">
                <a:xfrm>
                  <a:off x="699683" y="11106"/>
                  <a:ext cx="366395" cy="28448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just">
                    <a:spcAft>
                      <a:spcPts val="0"/>
                    </a:spcAft>
                  </a:pPr>
                  <a:r>
                    <a:rPr lang="en-US" sz="1600" b="1" i="1" kern="100">
                      <a:effectLst/>
                      <a:latin typeface="等线" panose="02010600030101010101" pitchFamily="2" charset="-122"/>
                      <a:ea typeface="等线" panose="02010600030101010101" pitchFamily="2" charset="-122"/>
                      <a:cs typeface="Times New Roman" panose="02020603050405020304" pitchFamily="18" charset="0"/>
                    </a:rPr>
                    <a:t>t-1</a:t>
                  </a:r>
                  <a:endParaRPr lang="zh-CN" sz="2000" b="1" kern="10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79" name="文本框 2"/>
                <p:cNvSpPr txBox="1">
                  <a:spLocks noChangeArrowheads="1"/>
                </p:cNvSpPr>
                <p:nvPr/>
              </p:nvSpPr>
              <p:spPr bwMode="auto">
                <a:xfrm>
                  <a:off x="340586" y="14808"/>
                  <a:ext cx="366395" cy="28448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just">
                    <a:spcAft>
                      <a:spcPts val="0"/>
                    </a:spcAft>
                  </a:pPr>
                  <a:r>
                    <a:rPr lang="en-US" sz="1600" b="1" i="1" kern="100">
                      <a:effectLst/>
                      <a:latin typeface="等线" panose="02010600030101010101" pitchFamily="2" charset="-122"/>
                      <a:ea typeface="等线" panose="02010600030101010101" pitchFamily="2" charset="-122"/>
                      <a:cs typeface="Times New Roman" panose="02020603050405020304" pitchFamily="18" charset="0"/>
                    </a:rPr>
                    <a:t>t-2</a:t>
                  </a:r>
                  <a:endParaRPr lang="zh-CN" sz="2000" b="1" kern="10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80" name="文本框 2"/>
                <p:cNvSpPr txBox="1">
                  <a:spLocks noChangeArrowheads="1"/>
                </p:cNvSpPr>
                <p:nvPr/>
              </p:nvSpPr>
              <p:spPr bwMode="auto">
                <a:xfrm>
                  <a:off x="1451194" y="11106"/>
                  <a:ext cx="366395" cy="28448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just">
                    <a:spcAft>
                      <a:spcPts val="0"/>
                    </a:spcAft>
                  </a:pPr>
                  <a:r>
                    <a:rPr lang="en-US" sz="1600" b="1" i="1" kern="100">
                      <a:effectLst/>
                      <a:latin typeface="等线" panose="02010600030101010101" pitchFamily="2" charset="-122"/>
                      <a:ea typeface="等线" panose="02010600030101010101" pitchFamily="2" charset="-122"/>
                      <a:cs typeface="Times New Roman" panose="02020603050405020304" pitchFamily="18" charset="0"/>
                    </a:rPr>
                    <a:t>t+1</a:t>
                  </a:r>
                  <a:endParaRPr lang="zh-CN" sz="2000" b="1" kern="10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81" name="文本框 2"/>
                <p:cNvSpPr txBox="1">
                  <a:spLocks noChangeArrowheads="1"/>
                </p:cNvSpPr>
                <p:nvPr/>
              </p:nvSpPr>
              <p:spPr bwMode="auto">
                <a:xfrm>
                  <a:off x="1151330" y="7404"/>
                  <a:ext cx="225425" cy="28448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just">
                    <a:spcAft>
                      <a:spcPts val="0"/>
                    </a:spcAft>
                  </a:pPr>
                  <a:r>
                    <a:rPr lang="en-US" sz="1600" b="1" i="1" kern="100">
                      <a:effectLst/>
                      <a:latin typeface="等线" panose="02010600030101010101" pitchFamily="2" charset="-122"/>
                      <a:ea typeface="等线" panose="02010600030101010101" pitchFamily="2" charset="-122"/>
                      <a:cs typeface="Times New Roman" panose="02020603050405020304" pitchFamily="18" charset="0"/>
                    </a:rPr>
                    <a:t>t</a:t>
                  </a:r>
                  <a:endParaRPr lang="zh-CN" sz="2000" b="1" kern="100">
                    <a:effectLst/>
                    <a:latin typeface="等线" panose="02010600030101010101" pitchFamily="2" charset="-122"/>
                    <a:ea typeface="等线" panose="02010600030101010101" pitchFamily="2" charset="-122"/>
                    <a:cs typeface="Times New Roman" panose="02020603050405020304" pitchFamily="18" charset="0"/>
                  </a:endParaRPr>
                </a:p>
              </p:txBody>
            </p:sp>
            <p:grpSp>
              <p:nvGrpSpPr>
                <p:cNvPr id="82" name="组合 81"/>
                <p:cNvGrpSpPr/>
                <p:nvPr/>
              </p:nvGrpSpPr>
              <p:grpSpPr>
                <a:xfrm>
                  <a:off x="0" y="0"/>
                  <a:ext cx="2479396" cy="58947"/>
                  <a:chOff x="0" y="0"/>
                  <a:chExt cx="2479902" cy="58947"/>
                </a:xfrm>
              </p:grpSpPr>
              <p:cxnSp>
                <p:nvCxnSpPr>
                  <p:cNvPr id="83" name="直接连接符 82"/>
                  <p:cNvCxnSpPr/>
                  <p:nvPr/>
                </p:nvCxnSpPr>
                <p:spPr>
                  <a:xfrm>
                    <a:off x="0" y="58388"/>
                    <a:ext cx="2479902" cy="0"/>
                  </a:xfrm>
                  <a:prstGeom prst="line">
                    <a:avLst/>
                  </a:prstGeom>
                  <a:ln w="38100">
                    <a:solidFill>
                      <a:schemeClr val="accent1">
                        <a:lumMod val="75000"/>
                      </a:schemeClr>
                    </a:solidFill>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84" name="直接连接符 83"/>
                  <p:cNvCxnSpPr/>
                  <p:nvPr/>
                </p:nvCxnSpPr>
                <p:spPr>
                  <a:xfrm flipV="1">
                    <a:off x="1269794" y="0"/>
                    <a:ext cx="0" cy="55530"/>
                  </a:xfrm>
                  <a:prstGeom prst="line">
                    <a:avLst/>
                  </a:prstGeom>
                </p:spPr>
                <p:style>
                  <a:lnRef idx="1">
                    <a:schemeClr val="dk1"/>
                  </a:lnRef>
                  <a:fillRef idx="0">
                    <a:schemeClr val="dk1"/>
                  </a:fillRef>
                  <a:effectRef idx="0">
                    <a:schemeClr val="dk1"/>
                  </a:effectRef>
                  <a:fontRef idx="minor">
                    <a:schemeClr val="tx1"/>
                  </a:fontRef>
                </p:style>
              </p:cxnSp>
              <p:cxnSp>
                <p:nvCxnSpPr>
                  <p:cNvPr id="85" name="直接连接符 84"/>
                  <p:cNvCxnSpPr/>
                  <p:nvPr/>
                </p:nvCxnSpPr>
                <p:spPr>
                  <a:xfrm flipV="1">
                    <a:off x="1625189" y="3702"/>
                    <a:ext cx="0" cy="55245"/>
                  </a:xfrm>
                  <a:prstGeom prst="line">
                    <a:avLst/>
                  </a:prstGeom>
                </p:spPr>
                <p:style>
                  <a:lnRef idx="1">
                    <a:schemeClr val="dk1"/>
                  </a:lnRef>
                  <a:fillRef idx="0">
                    <a:schemeClr val="dk1"/>
                  </a:fillRef>
                  <a:effectRef idx="0">
                    <a:schemeClr val="dk1"/>
                  </a:effectRef>
                  <a:fontRef idx="minor">
                    <a:schemeClr val="tx1"/>
                  </a:fontRef>
                </p:style>
              </p:cxnSp>
              <p:cxnSp>
                <p:nvCxnSpPr>
                  <p:cNvPr id="86" name="直接连接符 85"/>
                  <p:cNvCxnSpPr/>
                  <p:nvPr/>
                </p:nvCxnSpPr>
                <p:spPr>
                  <a:xfrm flipV="1">
                    <a:off x="503475" y="0"/>
                    <a:ext cx="0" cy="55245"/>
                  </a:xfrm>
                  <a:prstGeom prst="line">
                    <a:avLst/>
                  </a:prstGeom>
                </p:spPr>
                <p:style>
                  <a:lnRef idx="1">
                    <a:schemeClr val="dk1"/>
                  </a:lnRef>
                  <a:fillRef idx="0">
                    <a:schemeClr val="dk1"/>
                  </a:fillRef>
                  <a:effectRef idx="0">
                    <a:schemeClr val="dk1"/>
                  </a:effectRef>
                  <a:fontRef idx="minor">
                    <a:schemeClr val="tx1"/>
                  </a:fontRef>
                </p:style>
              </p:cxnSp>
              <p:cxnSp>
                <p:nvCxnSpPr>
                  <p:cNvPr id="87" name="直接连接符 86"/>
                  <p:cNvCxnSpPr/>
                  <p:nvPr/>
                </p:nvCxnSpPr>
                <p:spPr>
                  <a:xfrm flipV="1">
                    <a:off x="862572" y="0"/>
                    <a:ext cx="0" cy="55245"/>
                  </a:xfrm>
                  <a:prstGeom prst="line">
                    <a:avLst/>
                  </a:prstGeom>
                </p:spPr>
                <p:style>
                  <a:lnRef idx="1">
                    <a:schemeClr val="dk1"/>
                  </a:lnRef>
                  <a:fillRef idx="0">
                    <a:schemeClr val="dk1"/>
                  </a:fillRef>
                  <a:effectRef idx="0">
                    <a:schemeClr val="dk1"/>
                  </a:effectRef>
                  <a:fontRef idx="minor">
                    <a:schemeClr val="tx1"/>
                  </a:fontRef>
                </p:style>
              </p:cxnSp>
            </p:grpSp>
          </p:grpSp>
          <p:sp>
            <p:nvSpPr>
              <p:cNvPr id="76" name="文本框 2"/>
              <p:cNvSpPr txBox="1">
                <a:spLocks noChangeArrowheads="1"/>
              </p:cNvSpPr>
              <p:nvPr/>
            </p:nvSpPr>
            <p:spPr bwMode="auto">
              <a:xfrm>
                <a:off x="1817589" y="6470"/>
                <a:ext cx="440055" cy="218186"/>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US" sz="1600" b="1" kern="100">
                    <a:effectLst/>
                    <a:latin typeface="等线" panose="02010600030101010101" pitchFamily="2" charset="-122"/>
                    <a:ea typeface="等线" panose="02010600030101010101" pitchFamily="2" charset="-122"/>
                    <a:cs typeface="Times New Roman" panose="02020603050405020304" pitchFamily="18" charset="0"/>
                  </a:rPr>
                  <a:t>no</a:t>
                </a:r>
                <a:endParaRPr lang="zh-CN" sz="2000" b="1" kern="100">
                  <a:effectLst/>
                  <a:latin typeface="等线" panose="02010600030101010101" pitchFamily="2" charset="-122"/>
                  <a:ea typeface="等线" panose="02010600030101010101" pitchFamily="2" charset="-122"/>
                  <a:cs typeface="Times New Roman" panose="02020603050405020304" pitchFamily="18" charset="0"/>
                </a:endParaRPr>
              </a:p>
            </p:txBody>
          </p:sp>
        </p:grpSp>
        <p:grpSp>
          <p:nvGrpSpPr>
            <p:cNvPr id="61" name="组合 60"/>
            <p:cNvGrpSpPr/>
            <p:nvPr/>
          </p:nvGrpSpPr>
          <p:grpSpPr>
            <a:xfrm>
              <a:off x="0" y="22212"/>
              <a:ext cx="1010652" cy="462518"/>
              <a:chOff x="0" y="0"/>
              <a:chExt cx="1010652" cy="462518"/>
            </a:xfrm>
          </p:grpSpPr>
          <p:sp>
            <p:nvSpPr>
              <p:cNvPr id="67" name="文本框 2"/>
              <p:cNvSpPr txBox="1">
                <a:spLocks noChangeArrowheads="1"/>
              </p:cNvSpPr>
              <p:nvPr/>
            </p:nvSpPr>
            <p:spPr bwMode="auto">
              <a:xfrm>
                <a:off x="18510" y="0"/>
                <a:ext cx="784225" cy="218185"/>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US" sz="1600" b="1" kern="100" dirty="0">
                    <a:effectLst/>
                    <a:latin typeface="等线" panose="02010600030101010101" pitchFamily="2" charset="-122"/>
                    <a:ea typeface="等线" panose="02010600030101010101" pitchFamily="2" charset="-122"/>
                    <a:cs typeface="Times New Roman" panose="02020603050405020304" pitchFamily="18" charset="0"/>
                  </a:rPr>
                  <a:t>Robot Use</a:t>
                </a:r>
                <a:endParaRPr lang="zh-CN" sz="2000" b="1" kern="100" dirty="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68" name="文本框 2"/>
              <p:cNvSpPr txBox="1">
                <a:spLocks noChangeArrowheads="1"/>
              </p:cNvSpPr>
              <p:nvPr/>
            </p:nvSpPr>
            <p:spPr bwMode="auto">
              <a:xfrm>
                <a:off x="0" y="244333"/>
                <a:ext cx="784225" cy="218185"/>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ctr">
                  <a:spcAft>
                    <a:spcPts val="0"/>
                  </a:spcAft>
                </a:pPr>
                <a:r>
                  <a:rPr lang="en-US" sz="1600" b="1" kern="100">
                    <a:effectLst/>
                    <a:latin typeface="等线" panose="02010600030101010101" pitchFamily="2" charset="-122"/>
                    <a:ea typeface="等线" panose="02010600030101010101" pitchFamily="2" charset="-122"/>
                    <a:cs typeface="Times New Roman" panose="02020603050405020304" pitchFamily="18" charset="0"/>
                  </a:rPr>
                  <a:t>time</a:t>
                </a:r>
                <a:endParaRPr lang="zh-CN" sz="2000" b="1" kern="100">
                  <a:effectLst/>
                  <a:latin typeface="等线" panose="02010600030101010101" pitchFamily="2" charset="-122"/>
                  <a:ea typeface="等线" panose="02010600030101010101" pitchFamily="2" charset="-122"/>
                  <a:cs typeface="Times New Roman" panose="02020603050405020304" pitchFamily="18" charset="0"/>
                </a:endParaRPr>
              </a:p>
            </p:txBody>
          </p:sp>
          <p:cxnSp>
            <p:nvCxnSpPr>
              <p:cNvPr id="69" name="直接箭头连接符 68"/>
              <p:cNvCxnSpPr/>
              <p:nvPr/>
            </p:nvCxnSpPr>
            <p:spPr>
              <a:xfrm>
                <a:off x="707086" y="162889"/>
                <a:ext cx="303566" cy="0"/>
              </a:xfrm>
              <a:prstGeom prst="straightConnector1">
                <a:avLst/>
              </a:prstGeom>
              <a:ln w="38100">
                <a:solidFill>
                  <a:schemeClr val="accent1">
                    <a:lumMod val="75000"/>
                  </a:schemeClr>
                </a:solidFill>
                <a:prstDash val="dash"/>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70" name="直接箭头连接符 69"/>
              <p:cNvCxnSpPr/>
              <p:nvPr/>
            </p:nvCxnSpPr>
            <p:spPr>
              <a:xfrm>
                <a:off x="695980" y="407222"/>
                <a:ext cx="303566" cy="0"/>
              </a:xfrm>
              <a:prstGeom prst="straightConnector1">
                <a:avLst/>
              </a:prstGeom>
              <a:ln w="38100">
                <a:solidFill>
                  <a:schemeClr val="accent1">
                    <a:lumMod val="75000"/>
                  </a:schemeClr>
                </a:solidFill>
                <a:prstDash val="dash"/>
                <a:headEnd type="none" w="med" len="med"/>
                <a:tailEnd type="arrow" w="med" len="med"/>
              </a:ln>
            </p:spPr>
            <p:style>
              <a:lnRef idx="1">
                <a:schemeClr val="dk1"/>
              </a:lnRef>
              <a:fillRef idx="0">
                <a:schemeClr val="dk1"/>
              </a:fillRef>
              <a:effectRef idx="0">
                <a:schemeClr val="dk1"/>
              </a:effectRef>
              <a:fontRef idx="minor">
                <a:schemeClr val="tx1"/>
              </a:fontRef>
            </p:style>
          </p:cxnSp>
        </p:grpSp>
        <p:grpSp>
          <p:nvGrpSpPr>
            <p:cNvPr id="62" name="组合 61"/>
            <p:cNvGrpSpPr/>
            <p:nvPr/>
          </p:nvGrpSpPr>
          <p:grpSpPr>
            <a:xfrm>
              <a:off x="3702" y="539989"/>
              <a:ext cx="1010652" cy="463024"/>
              <a:chOff x="0" y="-506"/>
              <a:chExt cx="1010652" cy="463024"/>
            </a:xfrm>
          </p:grpSpPr>
          <p:sp>
            <p:nvSpPr>
              <p:cNvPr id="63" name="文本框 2"/>
              <p:cNvSpPr txBox="1">
                <a:spLocks noChangeArrowheads="1"/>
              </p:cNvSpPr>
              <p:nvPr/>
            </p:nvSpPr>
            <p:spPr bwMode="auto">
              <a:xfrm>
                <a:off x="18510" y="-506"/>
                <a:ext cx="784267" cy="218185"/>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US" sz="1600" b="1" kern="100">
                    <a:effectLst/>
                    <a:latin typeface="等线" panose="02010600030101010101" pitchFamily="2" charset="-122"/>
                    <a:ea typeface="等线" panose="02010600030101010101" pitchFamily="2" charset="-122"/>
                    <a:cs typeface="Times New Roman" panose="02020603050405020304" pitchFamily="18" charset="0"/>
                  </a:rPr>
                  <a:t>Robot Use</a:t>
                </a:r>
                <a:endParaRPr lang="zh-CN" sz="2000" b="1" kern="100">
                  <a:effectLst/>
                  <a:latin typeface="等线" panose="02010600030101010101" pitchFamily="2" charset="-122"/>
                  <a:ea typeface="等线" panose="02010600030101010101" pitchFamily="2" charset="-122"/>
                  <a:cs typeface="Times New Roman" panose="02020603050405020304" pitchFamily="18" charset="0"/>
                </a:endParaRPr>
              </a:p>
            </p:txBody>
          </p:sp>
          <p:sp>
            <p:nvSpPr>
              <p:cNvPr id="64" name="文本框 2"/>
              <p:cNvSpPr txBox="1">
                <a:spLocks noChangeArrowheads="1"/>
              </p:cNvSpPr>
              <p:nvPr/>
            </p:nvSpPr>
            <p:spPr bwMode="auto">
              <a:xfrm>
                <a:off x="0" y="244333"/>
                <a:ext cx="784225" cy="218185"/>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ctr">
                  <a:spcAft>
                    <a:spcPts val="0"/>
                  </a:spcAft>
                </a:pPr>
                <a:r>
                  <a:rPr lang="en-US" sz="1600" b="1" kern="100">
                    <a:effectLst/>
                    <a:latin typeface="等线" panose="02010600030101010101" pitchFamily="2" charset="-122"/>
                    <a:ea typeface="等线" panose="02010600030101010101" pitchFamily="2" charset="-122"/>
                    <a:cs typeface="Times New Roman" panose="02020603050405020304" pitchFamily="18" charset="0"/>
                  </a:rPr>
                  <a:t>time</a:t>
                </a:r>
                <a:endParaRPr lang="zh-CN" sz="2000" b="1" kern="100">
                  <a:effectLst/>
                  <a:latin typeface="等线" panose="02010600030101010101" pitchFamily="2" charset="-122"/>
                  <a:ea typeface="等线" panose="02010600030101010101" pitchFamily="2" charset="-122"/>
                  <a:cs typeface="Times New Roman" panose="02020603050405020304" pitchFamily="18" charset="0"/>
                </a:endParaRPr>
              </a:p>
            </p:txBody>
          </p:sp>
          <p:cxnSp>
            <p:nvCxnSpPr>
              <p:cNvPr id="65" name="直接箭头连接符 64"/>
              <p:cNvCxnSpPr/>
              <p:nvPr/>
            </p:nvCxnSpPr>
            <p:spPr>
              <a:xfrm>
                <a:off x="707086" y="162889"/>
                <a:ext cx="303566" cy="0"/>
              </a:xfrm>
              <a:prstGeom prst="straightConnector1">
                <a:avLst/>
              </a:prstGeom>
              <a:ln w="38100">
                <a:solidFill>
                  <a:schemeClr val="accent1">
                    <a:lumMod val="75000"/>
                  </a:schemeClr>
                </a:solidFill>
                <a:prstDash val="dash"/>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66" name="直接箭头连接符 65"/>
              <p:cNvCxnSpPr/>
              <p:nvPr/>
            </p:nvCxnSpPr>
            <p:spPr>
              <a:xfrm>
                <a:off x="695980" y="407222"/>
                <a:ext cx="303566" cy="0"/>
              </a:xfrm>
              <a:prstGeom prst="straightConnector1">
                <a:avLst/>
              </a:prstGeom>
              <a:ln w="38100">
                <a:solidFill>
                  <a:schemeClr val="accent1">
                    <a:lumMod val="75000"/>
                  </a:schemeClr>
                </a:solidFill>
                <a:prstDash val="dash"/>
                <a:headEnd type="none" w="med" len="med"/>
                <a:tailEnd type="arrow" w="med" len="med"/>
              </a:ln>
            </p:spPr>
            <p:style>
              <a:lnRef idx="1">
                <a:schemeClr val="dk1"/>
              </a:lnRef>
              <a:fillRef idx="0">
                <a:schemeClr val="dk1"/>
              </a:fillRef>
              <a:effectRef idx="0">
                <a:schemeClr val="dk1"/>
              </a:effectRef>
              <a:fontRef idx="minor">
                <a:schemeClr val="tx1"/>
              </a:fontRef>
            </p:style>
          </p:cxnSp>
        </p:grpSp>
      </p:grpSp>
    </p:spTree>
    <p:extLst>
      <p:ext uri="{BB962C8B-B14F-4D97-AF65-F5344CB8AC3E}">
        <p14:creationId xmlns:p14="http://schemas.microsoft.com/office/powerpoint/2010/main" val="15719187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a:t>Matching details</a:t>
            </a:r>
            <a:endParaRPr lang="zh-CN" altLang="en-US" sz="4000" dirty="0"/>
          </a:p>
        </p:txBody>
      </p:sp>
      <p:sp>
        <p:nvSpPr>
          <p:cNvPr id="3" name="内容占位符 2"/>
          <p:cNvSpPr>
            <a:spLocks noGrp="1"/>
          </p:cNvSpPr>
          <p:nvPr>
            <p:ph idx="1"/>
          </p:nvPr>
        </p:nvSpPr>
        <p:spPr>
          <a:xfrm>
            <a:off x="646044" y="815009"/>
            <a:ext cx="10515600" cy="4972740"/>
          </a:xfrm>
        </p:spPr>
        <p:txBody>
          <a:bodyPr>
            <a:normAutofit/>
          </a:bodyPr>
          <a:lstStyle/>
          <a:p>
            <a:r>
              <a:rPr lang="en-US" altLang="zh-CN" sz="2000" i="1" dirty="0"/>
              <a:t>We use the covariates in period t-1 and t-2 to do the matching, i.e. lag </a:t>
            </a:r>
            <a:r>
              <a:rPr lang="en-US" altLang="zh-CN" sz="2000" i="1" dirty="0" err="1"/>
              <a:t>quality_Broda</a:t>
            </a:r>
            <a:r>
              <a:rPr lang="en-US" altLang="zh-CN" sz="2000" i="1" dirty="0"/>
              <a:t>, lag quality_2SLS, lag log </a:t>
            </a:r>
            <a:r>
              <a:rPr lang="en-US" altLang="zh-CN" sz="2000" i="1" dirty="0" err="1"/>
              <a:t>price_ln</a:t>
            </a:r>
            <a:r>
              <a:rPr lang="en-US" altLang="zh-CN" sz="2000" i="1" dirty="0"/>
              <a:t>, lag2 </a:t>
            </a:r>
            <a:r>
              <a:rPr lang="en-US" altLang="zh-CN" sz="2000" i="1" dirty="0" err="1"/>
              <a:t>quality_Broda</a:t>
            </a:r>
            <a:r>
              <a:rPr lang="en-US" altLang="zh-CN" sz="2000" i="1" dirty="0"/>
              <a:t>, lag2 quality_2SLS, lag2 </a:t>
            </a:r>
            <a:r>
              <a:rPr lang="en-US" altLang="zh-CN" sz="2000" i="1" dirty="0" err="1"/>
              <a:t>price_ln</a:t>
            </a:r>
            <a:r>
              <a:rPr lang="zh-CN" altLang="zh-CN" sz="2000" i="1" dirty="0"/>
              <a:t>）</a:t>
            </a:r>
            <a:endParaRPr lang="en-US" altLang="zh-CN" sz="2000" i="1" dirty="0"/>
          </a:p>
          <a:p>
            <a:r>
              <a:rPr lang="en-US" altLang="zh-CN" sz="2000" i="1" dirty="0"/>
              <a:t>We use non-parametric matching method, coarsened exact matching(CEM )</a:t>
            </a:r>
            <a:r>
              <a:rPr lang="zh-CN" altLang="en-US" sz="2000" i="1" dirty="0"/>
              <a:t> </a:t>
            </a:r>
            <a:r>
              <a:rPr lang="en-US" altLang="zh-CN" sz="2000" i="1" dirty="0"/>
              <a:t>to do 1</a:t>
            </a:r>
            <a:r>
              <a:rPr lang="zh-CN" altLang="en-US" sz="2000" i="1" dirty="0"/>
              <a:t> </a:t>
            </a:r>
            <a:r>
              <a:rPr lang="en-US" altLang="zh-CN" sz="2000" i="1" dirty="0"/>
              <a:t>to 1match</a:t>
            </a:r>
            <a:r>
              <a:rPr lang="zh-CN" altLang="en-US" sz="2000" i="1" dirty="0"/>
              <a:t>，</a:t>
            </a:r>
            <a:r>
              <a:rPr lang="en-US" altLang="zh-CN" sz="2000" i="1" dirty="0"/>
              <a:t>according to </a:t>
            </a:r>
            <a:r>
              <a:rPr lang="en-US" altLang="zh-CN" sz="2000" i="1" dirty="0" err="1"/>
              <a:t>Iacus</a:t>
            </a:r>
            <a:r>
              <a:rPr lang="en-US" altLang="zh-CN" sz="2000" i="1" dirty="0"/>
              <a:t> et al.(2011). After CEM, </a:t>
            </a:r>
            <a:r>
              <a:rPr lang="en-US" altLang="zh-CN" sz="2000" b="1" i="1" dirty="0"/>
              <a:t>we can’t reject the trend ∆ are mean equal, which show the common trend before robot adoption.</a:t>
            </a:r>
            <a:endParaRPr lang="zh-CN" altLang="en-US" sz="2000" b="1" i="1" dirty="0"/>
          </a:p>
        </p:txBody>
      </p:sp>
      <p:graphicFrame>
        <p:nvGraphicFramePr>
          <p:cNvPr id="4" name="表格 3"/>
          <p:cNvGraphicFramePr>
            <a:graphicFrameLocks noGrp="1"/>
          </p:cNvGraphicFramePr>
          <p:nvPr>
            <p:extLst>
              <p:ext uri="{D42A27DB-BD31-4B8C-83A1-F6EECF244321}">
                <p14:modId xmlns:p14="http://schemas.microsoft.com/office/powerpoint/2010/main" val="355314061"/>
              </p:ext>
            </p:extLst>
          </p:nvPr>
        </p:nvGraphicFramePr>
        <p:xfrm>
          <a:off x="646044" y="2459039"/>
          <a:ext cx="10515600" cy="4398961"/>
        </p:xfrm>
        <a:graphic>
          <a:graphicData uri="http://schemas.openxmlformats.org/drawingml/2006/table">
            <a:tbl>
              <a:tblPr firstRow="1" firstCol="1" bandRow="1">
                <a:tableStyleId>{5940675A-B579-460E-94D1-54222C63F5DA}</a:tableStyleId>
              </a:tblPr>
              <a:tblGrid>
                <a:gridCol w="1659362">
                  <a:extLst>
                    <a:ext uri="{9D8B030D-6E8A-4147-A177-3AD203B41FA5}">
                      <a16:colId xmlns:a16="http://schemas.microsoft.com/office/drawing/2014/main" val="3004821254"/>
                    </a:ext>
                  </a:extLst>
                </a:gridCol>
                <a:gridCol w="847557">
                  <a:extLst>
                    <a:ext uri="{9D8B030D-6E8A-4147-A177-3AD203B41FA5}">
                      <a16:colId xmlns:a16="http://schemas.microsoft.com/office/drawing/2014/main" val="2250423721"/>
                    </a:ext>
                  </a:extLst>
                </a:gridCol>
                <a:gridCol w="969538">
                  <a:extLst>
                    <a:ext uri="{9D8B030D-6E8A-4147-A177-3AD203B41FA5}">
                      <a16:colId xmlns:a16="http://schemas.microsoft.com/office/drawing/2014/main" val="2065259171"/>
                    </a:ext>
                  </a:extLst>
                </a:gridCol>
                <a:gridCol w="1066282">
                  <a:extLst>
                    <a:ext uri="{9D8B030D-6E8A-4147-A177-3AD203B41FA5}">
                      <a16:colId xmlns:a16="http://schemas.microsoft.com/office/drawing/2014/main" val="1739635119"/>
                    </a:ext>
                  </a:extLst>
                </a:gridCol>
                <a:gridCol w="1036838">
                  <a:extLst>
                    <a:ext uri="{9D8B030D-6E8A-4147-A177-3AD203B41FA5}">
                      <a16:colId xmlns:a16="http://schemas.microsoft.com/office/drawing/2014/main" val="1499565353"/>
                    </a:ext>
                  </a:extLst>
                </a:gridCol>
                <a:gridCol w="620452">
                  <a:extLst>
                    <a:ext uri="{9D8B030D-6E8A-4147-A177-3AD203B41FA5}">
                      <a16:colId xmlns:a16="http://schemas.microsoft.com/office/drawing/2014/main" val="2157044234"/>
                    </a:ext>
                  </a:extLst>
                </a:gridCol>
                <a:gridCol w="834908">
                  <a:extLst>
                    <a:ext uri="{9D8B030D-6E8A-4147-A177-3AD203B41FA5}">
                      <a16:colId xmlns:a16="http://schemas.microsoft.com/office/drawing/2014/main" val="1829190376"/>
                    </a:ext>
                  </a:extLst>
                </a:gridCol>
                <a:gridCol w="969538">
                  <a:extLst>
                    <a:ext uri="{9D8B030D-6E8A-4147-A177-3AD203B41FA5}">
                      <a16:colId xmlns:a16="http://schemas.microsoft.com/office/drawing/2014/main" val="4280521145"/>
                    </a:ext>
                  </a:extLst>
                </a:gridCol>
                <a:gridCol w="801289">
                  <a:extLst>
                    <a:ext uri="{9D8B030D-6E8A-4147-A177-3AD203B41FA5}">
                      <a16:colId xmlns:a16="http://schemas.microsoft.com/office/drawing/2014/main" val="3454012366"/>
                    </a:ext>
                  </a:extLst>
                </a:gridCol>
                <a:gridCol w="1036838">
                  <a:extLst>
                    <a:ext uri="{9D8B030D-6E8A-4147-A177-3AD203B41FA5}">
                      <a16:colId xmlns:a16="http://schemas.microsoft.com/office/drawing/2014/main" val="2603980264"/>
                    </a:ext>
                  </a:extLst>
                </a:gridCol>
                <a:gridCol w="672998">
                  <a:extLst>
                    <a:ext uri="{9D8B030D-6E8A-4147-A177-3AD203B41FA5}">
                      <a16:colId xmlns:a16="http://schemas.microsoft.com/office/drawing/2014/main" val="3376778364"/>
                    </a:ext>
                  </a:extLst>
                </a:gridCol>
              </a:tblGrid>
              <a:tr h="305557">
                <a:tc>
                  <a:txBody>
                    <a:bodyPr/>
                    <a:lstStyle/>
                    <a:p>
                      <a:pPr algn="l">
                        <a:spcAft>
                          <a:spcPts val="0"/>
                        </a:spcAft>
                      </a:pPr>
                      <a:r>
                        <a:rPr lang="zh-CN" sz="1600" kern="0">
                          <a:effectLst/>
                        </a:rPr>
                        <a:t>　</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gridSpan="5">
                  <a:txBody>
                    <a:bodyPr/>
                    <a:lstStyle/>
                    <a:p>
                      <a:pPr algn="ctr">
                        <a:spcAft>
                          <a:spcPts val="0"/>
                        </a:spcAft>
                      </a:pPr>
                      <a:r>
                        <a:rPr lang="en-US" sz="1600" kern="0">
                          <a:effectLst/>
                        </a:rPr>
                        <a:t>Before matching</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5">
                  <a:txBody>
                    <a:bodyPr/>
                    <a:lstStyle/>
                    <a:p>
                      <a:pPr algn="ctr">
                        <a:spcAft>
                          <a:spcPts val="0"/>
                        </a:spcAft>
                      </a:pPr>
                      <a:r>
                        <a:rPr lang="en-US" sz="1600" kern="0">
                          <a:effectLst/>
                        </a:rPr>
                        <a:t>CEM </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2144159681"/>
                  </a:ext>
                </a:extLst>
              </a:tr>
              <a:tr h="312559">
                <a:tc>
                  <a:txBody>
                    <a:bodyPr/>
                    <a:lstStyle/>
                    <a:p>
                      <a:endParaRPr lang="zh-CN" sz="2800" kern="100" dirty="0">
                        <a:effectLst/>
                        <a:latin typeface="等线" panose="02010600030101010101" pitchFamily="2" charset="-122"/>
                        <a:ea typeface="等线" panose="02010600030101010101" pitchFamily="2" charset="-122"/>
                      </a:endParaRPr>
                    </a:p>
                  </a:txBody>
                  <a:tcPr marL="68580" marR="68580" marT="0" marB="0" anchor="ctr"/>
                </a:tc>
                <a:tc>
                  <a:txBody>
                    <a:bodyPr/>
                    <a:lstStyle/>
                    <a:p>
                      <a:pPr algn="ctr">
                        <a:spcAft>
                          <a:spcPts val="0"/>
                        </a:spcAft>
                      </a:pPr>
                      <a:r>
                        <a:rPr lang="en-US" sz="1600" kern="0" dirty="0">
                          <a:effectLst/>
                        </a:rPr>
                        <a:t>T No. </a:t>
                      </a:r>
                      <a:endParaRPr lang="zh-CN" sz="28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dirty="0">
                          <a:effectLst/>
                        </a:rPr>
                        <a:t>T Mean</a:t>
                      </a:r>
                      <a:endParaRPr lang="zh-CN" sz="28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600" kern="0" dirty="0">
                          <a:effectLst/>
                        </a:rPr>
                        <a:t>C No.</a:t>
                      </a:r>
                      <a:endParaRPr lang="zh-CN" sz="28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600" kern="0">
                          <a:effectLst/>
                        </a:rPr>
                        <a:t>C Mean.</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b="1" kern="0" dirty="0">
                          <a:effectLst/>
                        </a:rPr>
                        <a:t>p</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rPr>
                        <a:t>T No. </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kern="0">
                          <a:effectLst/>
                        </a:rPr>
                        <a:t>T Mean</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600" kern="0">
                          <a:effectLst/>
                        </a:rPr>
                        <a:t>C No.</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US" sz="1600" kern="0">
                          <a:effectLst/>
                        </a:rPr>
                        <a:t>C Mean.</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600" b="1" kern="0" dirty="0">
                          <a:effectLst/>
                        </a:rPr>
                        <a:t>p</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68393843"/>
                  </a:ext>
                </a:extLst>
              </a:tr>
              <a:tr h="305557">
                <a:tc>
                  <a:txBody>
                    <a:bodyPr/>
                    <a:lstStyle/>
                    <a:p>
                      <a:pPr algn="l">
                        <a:spcAft>
                          <a:spcPts val="0"/>
                        </a:spcAft>
                      </a:pPr>
                      <a:r>
                        <a:rPr lang="en-US" sz="1600" kern="100" dirty="0">
                          <a:effectLst/>
                        </a:rPr>
                        <a:t>quality_Broda</a:t>
                      </a:r>
                      <a:r>
                        <a:rPr lang="en-US" sz="1600" kern="100" baseline="-25000" dirty="0">
                          <a:effectLst/>
                        </a:rPr>
                        <a:t>t-1</a:t>
                      </a:r>
                      <a:endParaRPr lang="zh-CN" sz="28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600" kern="100" dirty="0">
                          <a:effectLst/>
                        </a:rPr>
                        <a:t>15595</a:t>
                      </a:r>
                      <a:endParaRPr lang="zh-CN" sz="28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600" kern="100" dirty="0">
                          <a:effectLst/>
                        </a:rPr>
                        <a:t>1.83</a:t>
                      </a:r>
                      <a:endParaRPr lang="zh-CN" sz="28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600" kern="100" dirty="0">
                          <a:effectLst/>
                        </a:rPr>
                        <a:t>6339827</a:t>
                      </a:r>
                      <a:endParaRPr lang="zh-CN" sz="28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600" kern="100" dirty="0">
                          <a:effectLst/>
                        </a:rPr>
                        <a:t>1.02</a:t>
                      </a:r>
                      <a:endParaRPr lang="zh-CN" sz="28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600" b="1" kern="100" dirty="0">
                          <a:effectLst/>
                        </a:rPr>
                        <a:t>0.00</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600" kern="100" dirty="0">
                          <a:effectLst/>
                        </a:rPr>
                        <a:t>7862</a:t>
                      </a:r>
                      <a:endParaRPr lang="zh-CN" sz="28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600" kern="100">
                          <a:effectLst/>
                        </a:rPr>
                        <a:t>1.50</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600" kern="100">
                          <a:effectLst/>
                        </a:rPr>
                        <a:t>8261</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600" kern="100">
                          <a:effectLst/>
                        </a:rPr>
                        <a:t>1.51</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l">
                        <a:spcAft>
                          <a:spcPts val="0"/>
                        </a:spcAft>
                      </a:pPr>
                      <a:r>
                        <a:rPr lang="en-US" sz="1600" b="1" kern="100" dirty="0">
                          <a:effectLst/>
                        </a:rPr>
                        <a:t>0.92</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499052420"/>
                  </a:ext>
                </a:extLst>
              </a:tr>
              <a:tr h="305557">
                <a:tc>
                  <a:txBody>
                    <a:bodyPr/>
                    <a:lstStyle/>
                    <a:p>
                      <a:pPr algn="l">
                        <a:spcAft>
                          <a:spcPts val="0"/>
                        </a:spcAft>
                      </a:pPr>
                      <a:r>
                        <a:rPr lang="en-US" sz="1600" kern="100">
                          <a:effectLst/>
                        </a:rPr>
                        <a:t>quality_Broda</a:t>
                      </a:r>
                      <a:r>
                        <a:rPr lang="en-US" sz="1600" kern="100" baseline="-25000">
                          <a:effectLst/>
                        </a:rPr>
                        <a:t>t-2</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dirty="0">
                          <a:effectLst/>
                        </a:rPr>
                        <a:t>9956</a:t>
                      </a:r>
                      <a:endParaRPr lang="zh-CN" sz="28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dirty="0">
                          <a:effectLst/>
                        </a:rPr>
                        <a:t>1.69</a:t>
                      </a:r>
                      <a:endParaRPr lang="zh-CN" sz="28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dirty="0">
                          <a:effectLst/>
                        </a:rPr>
                        <a:t>4379076</a:t>
                      </a:r>
                      <a:endParaRPr lang="zh-CN" sz="28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dirty="0">
                          <a:effectLst/>
                        </a:rPr>
                        <a:t>1.14</a:t>
                      </a:r>
                      <a:endParaRPr lang="zh-CN" sz="28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0.00</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4067</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1.42</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4259</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1.49</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0.21</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768048111"/>
                  </a:ext>
                </a:extLst>
              </a:tr>
              <a:tr h="305557">
                <a:tc>
                  <a:txBody>
                    <a:bodyPr/>
                    <a:lstStyle/>
                    <a:p>
                      <a:pPr algn="l">
                        <a:spcAft>
                          <a:spcPts val="0"/>
                        </a:spcAft>
                      </a:pPr>
                      <a:r>
                        <a:rPr lang="zh-CN" sz="1600" kern="100" dirty="0">
                          <a:effectLst/>
                        </a:rPr>
                        <a:t>∆</a:t>
                      </a:r>
                      <a:r>
                        <a:rPr lang="en-US" sz="1600" kern="100" dirty="0" err="1">
                          <a:effectLst/>
                        </a:rPr>
                        <a:t>quality_Broda</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8499</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0.17</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3723172</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-0.02</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0.00</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3659</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0.09</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4090</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0.07</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0.63</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28996546"/>
                  </a:ext>
                </a:extLst>
              </a:tr>
              <a:tr h="305557">
                <a:tc>
                  <a:txBody>
                    <a:bodyPr/>
                    <a:lstStyle/>
                    <a:p>
                      <a:pPr algn="l">
                        <a:spcAft>
                          <a:spcPts val="0"/>
                        </a:spcAft>
                      </a:pPr>
                      <a:r>
                        <a:rPr lang="en-US" sz="1600" kern="100">
                          <a:effectLst/>
                        </a:rPr>
                        <a:t>quality_2SLS</a:t>
                      </a:r>
                      <a:r>
                        <a:rPr lang="en-US" sz="1600" kern="100" baseline="-25000">
                          <a:effectLst/>
                        </a:rPr>
                        <a:t>t-1</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15333</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2.20</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6284891</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1.98</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0.78</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7755</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2.17</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8179</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1.98</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0.34</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667848886"/>
                  </a:ext>
                </a:extLst>
              </a:tr>
              <a:tr h="305557">
                <a:tc>
                  <a:txBody>
                    <a:bodyPr/>
                    <a:lstStyle/>
                    <a:p>
                      <a:pPr algn="l">
                        <a:spcAft>
                          <a:spcPts val="0"/>
                        </a:spcAft>
                      </a:pPr>
                      <a:r>
                        <a:rPr lang="en-US" sz="1600" kern="100">
                          <a:effectLst/>
                        </a:rPr>
                        <a:t>quality_2SLS</a:t>
                      </a:r>
                      <a:r>
                        <a:rPr lang="en-US" sz="1600" kern="100" baseline="-25000">
                          <a:effectLst/>
                        </a:rPr>
                        <a:t>t-2</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9836</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2.19</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4348139</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2.15</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0.97</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4059</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2.17</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4248</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2.16</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0.98</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041818207"/>
                  </a:ext>
                </a:extLst>
              </a:tr>
              <a:tr h="305557">
                <a:tc>
                  <a:txBody>
                    <a:bodyPr/>
                    <a:lstStyle/>
                    <a:p>
                      <a:pPr algn="l">
                        <a:spcAft>
                          <a:spcPts val="0"/>
                        </a:spcAft>
                      </a:pPr>
                      <a:r>
                        <a:rPr lang="zh-CN" sz="1600" kern="100" dirty="0">
                          <a:effectLst/>
                        </a:rPr>
                        <a:t>∆</a:t>
                      </a:r>
                      <a:r>
                        <a:rPr lang="en-US" sz="1600" kern="100" dirty="0">
                          <a:effectLst/>
                        </a:rPr>
                        <a:t>quality_2SLS</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8351</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0.28</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3692366</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0.03</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0.66</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3642</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0.33</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4079</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0.01</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0.28</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656199186"/>
                  </a:ext>
                </a:extLst>
              </a:tr>
              <a:tr h="305557">
                <a:tc>
                  <a:txBody>
                    <a:bodyPr/>
                    <a:lstStyle/>
                    <a:p>
                      <a:pPr algn="l">
                        <a:spcAft>
                          <a:spcPts val="0"/>
                        </a:spcAft>
                      </a:pPr>
                      <a:r>
                        <a:rPr lang="en-US" sz="1600" kern="100">
                          <a:effectLst/>
                        </a:rPr>
                        <a:t>quality_agg</a:t>
                      </a:r>
                      <a:r>
                        <a:rPr lang="en-US" sz="1600" kern="100" baseline="-25000">
                          <a:effectLst/>
                        </a:rPr>
                        <a:t>t-1</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15333</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3.89</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6284943</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2.56</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0.00</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7755</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3.80</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8179</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3.54</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0.04</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715076621"/>
                  </a:ext>
                </a:extLst>
              </a:tr>
              <a:tr h="305557">
                <a:tc>
                  <a:txBody>
                    <a:bodyPr/>
                    <a:lstStyle/>
                    <a:p>
                      <a:pPr algn="l">
                        <a:spcAft>
                          <a:spcPts val="0"/>
                        </a:spcAft>
                      </a:pPr>
                      <a:r>
                        <a:rPr lang="en-US" sz="1600" kern="100">
                          <a:effectLst/>
                        </a:rPr>
                        <a:t>quality_agg</a:t>
                      </a:r>
                      <a:r>
                        <a:rPr lang="en-US" sz="1600" kern="100" baseline="-25000">
                          <a:effectLst/>
                        </a:rPr>
                        <a:t>t-2</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9836</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3.86</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4348180</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2.67</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0.00</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4059</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3.60</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4248</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3.60</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0.98</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781406436"/>
                  </a:ext>
                </a:extLst>
              </a:tr>
              <a:tr h="305557">
                <a:tc>
                  <a:txBody>
                    <a:bodyPr/>
                    <a:lstStyle/>
                    <a:p>
                      <a:pPr algn="l">
                        <a:spcAft>
                          <a:spcPts val="0"/>
                        </a:spcAft>
                      </a:pPr>
                      <a:r>
                        <a:rPr lang="zh-CN" sz="1600" kern="100" dirty="0">
                          <a:effectLst/>
                        </a:rPr>
                        <a:t>∆</a:t>
                      </a:r>
                      <a:r>
                        <a:rPr lang="en-US" sz="1600" kern="100" dirty="0" err="1">
                          <a:effectLst/>
                        </a:rPr>
                        <a:t>quality_agg</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8351</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0.27</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3692401</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0.09</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0.00</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3642</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0.20</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4079</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0.10</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0.21</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312495949"/>
                  </a:ext>
                </a:extLst>
              </a:tr>
              <a:tr h="305557">
                <a:tc>
                  <a:txBody>
                    <a:bodyPr/>
                    <a:lstStyle/>
                    <a:p>
                      <a:pPr algn="l">
                        <a:spcAft>
                          <a:spcPts val="0"/>
                        </a:spcAft>
                      </a:pPr>
                      <a:r>
                        <a:rPr lang="en-US" sz="1600" kern="100">
                          <a:effectLst/>
                        </a:rPr>
                        <a:t>price_ln</a:t>
                      </a:r>
                      <a:r>
                        <a:rPr lang="en-US" sz="1600" kern="100" baseline="-25000">
                          <a:effectLst/>
                        </a:rPr>
                        <a:t> t-1</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15600</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2.61</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dirty="0">
                          <a:effectLst/>
                        </a:rPr>
                        <a:t>6366100</a:t>
                      </a:r>
                      <a:endParaRPr lang="zh-CN" sz="28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dirty="0">
                          <a:effectLst/>
                        </a:rPr>
                        <a:t>1.96</a:t>
                      </a:r>
                      <a:endParaRPr lang="zh-CN" sz="28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0.00</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7881</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2.65</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8300</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2.27</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0.00</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4701116"/>
                  </a:ext>
                </a:extLst>
              </a:tr>
              <a:tr h="305557">
                <a:tc>
                  <a:txBody>
                    <a:bodyPr/>
                    <a:lstStyle/>
                    <a:p>
                      <a:pPr algn="l">
                        <a:spcAft>
                          <a:spcPts val="0"/>
                        </a:spcAft>
                      </a:pPr>
                      <a:r>
                        <a:rPr lang="en-US" sz="1600" kern="100">
                          <a:effectLst/>
                        </a:rPr>
                        <a:t>price_ln</a:t>
                      </a:r>
                      <a:r>
                        <a:rPr lang="en-US" sz="1600" kern="100" baseline="-25000">
                          <a:effectLst/>
                        </a:rPr>
                        <a:t> t-2</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9993</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2.51</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4397765</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1.92</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0.00</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4091</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2.43</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4289</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kern="100">
                          <a:effectLst/>
                        </a:rPr>
                        <a:t>2.12</a:t>
                      </a:r>
                      <a:endParaRPr lang="zh-CN" sz="28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0.00</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392583433"/>
                  </a:ext>
                </a:extLst>
              </a:tr>
              <a:tr h="305557">
                <a:tc>
                  <a:txBody>
                    <a:bodyPr/>
                    <a:lstStyle/>
                    <a:p>
                      <a:pPr algn="l">
                        <a:spcAft>
                          <a:spcPts val="0"/>
                        </a:spcAft>
                      </a:pPr>
                      <a:r>
                        <a:rPr lang="zh-CN" sz="1600" kern="100" dirty="0">
                          <a:effectLst/>
                        </a:rPr>
                        <a:t>∆</a:t>
                      </a:r>
                      <a:r>
                        <a:rPr lang="en-US" sz="1600" kern="100" dirty="0" err="1">
                          <a:effectLst/>
                        </a:rPr>
                        <a:t>price_ln</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8501</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0.04</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3738989</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0.07</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0.00</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3673</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0.04</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4120</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0.02</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just">
                        <a:spcAft>
                          <a:spcPts val="0"/>
                        </a:spcAft>
                      </a:pPr>
                      <a:r>
                        <a:rPr lang="en-US" sz="1600" b="1" kern="100" dirty="0">
                          <a:effectLst/>
                        </a:rPr>
                        <a:t>0.25</a:t>
                      </a:r>
                      <a:endParaRPr lang="zh-CN" sz="2800" b="1"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461162965"/>
                  </a:ext>
                </a:extLst>
              </a:tr>
            </a:tbl>
          </a:graphicData>
        </a:graphic>
      </p:graphicFrame>
      <p:sp>
        <p:nvSpPr>
          <p:cNvPr id="5" name="矩形 4"/>
          <p:cNvSpPr/>
          <p:nvPr/>
        </p:nvSpPr>
        <p:spPr>
          <a:xfrm>
            <a:off x="5830888" y="2041617"/>
            <a:ext cx="6096000" cy="417422"/>
          </a:xfrm>
          <a:prstGeom prst="rect">
            <a:avLst/>
          </a:prstGeom>
        </p:spPr>
        <p:txBody>
          <a:bodyPr wrap="square">
            <a:spAutoFit/>
          </a:bodyPr>
          <a:lstStyle/>
          <a:p>
            <a:pPr indent="304800" algn="just">
              <a:lnSpc>
                <a:spcPct val="150000"/>
              </a:lnSpc>
              <a:spcAft>
                <a:spcPts val="0"/>
              </a:spcAft>
            </a:pPr>
            <a:r>
              <a:rPr lang="en-US" altLang="zh-CN" sz="1600" b="1" kern="100" dirty="0">
                <a:latin typeface="Times New Roman" panose="02020603050405020304" pitchFamily="18" charset="0"/>
                <a:cs typeface="Times New Roman" panose="02020603050405020304" pitchFamily="18" charset="0"/>
              </a:rPr>
              <a:t>Table 4: matching balance table</a:t>
            </a:r>
            <a:endParaRPr lang="zh-CN" altLang="zh-CN" sz="1600" kern="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13014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20279" y="799808"/>
            <a:ext cx="4375686" cy="6492240"/>
          </a:xfrm>
        </p:spPr>
        <p:txBody>
          <a:bodyPr>
            <a:normAutofit/>
          </a:bodyPr>
          <a:lstStyle/>
          <a:p>
            <a:r>
              <a:rPr lang="en-US" altLang="zh-CN" b="1" dirty="0"/>
              <a:t>Dynamic DID</a:t>
            </a:r>
          </a:p>
          <a:p>
            <a:r>
              <a:rPr lang="en-US" altLang="zh-CN" sz="2400" b="1" i="1" dirty="0"/>
              <a:t>Dynamic effect </a:t>
            </a:r>
            <a:r>
              <a:rPr lang="en-US" altLang="zh-CN" sz="2400" i="1" dirty="0"/>
              <a:t>on product quality are presented in graph (1) to (3), </a:t>
            </a:r>
            <a:r>
              <a:rPr lang="en-US" altLang="zh-CN" sz="2400" b="1" i="1" dirty="0"/>
              <a:t>we see divergent tread of quality changes for robotized and non robotized groups;</a:t>
            </a:r>
          </a:p>
          <a:p>
            <a:r>
              <a:rPr lang="en-US" altLang="zh-CN" sz="2400" b="1" i="1" dirty="0"/>
              <a:t>Dynamic effects on price are presented in graph (4) and the effect is insignificant.</a:t>
            </a:r>
          </a:p>
        </p:txBody>
      </p:sp>
      <p:pic>
        <p:nvPicPr>
          <p:cNvPr id="4" name="图片 3" descr="C:\Users\SYS\AppData\Local\Temp\WeChat Files\b5db2c60d400b01b00fab9534092f11.png"/>
          <p:cNvPicPr/>
          <p:nvPr/>
        </p:nvPicPr>
        <p:blipFill>
          <a:blip r:embed="rId2">
            <a:extLst>
              <a:ext uri="{28A0092B-C50C-407E-A947-70E740481C1C}">
                <a14:useLocalDpi xmlns:a14="http://schemas.microsoft.com/office/drawing/2010/main" val="0"/>
              </a:ext>
            </a:extLst>
          </a:blip>
          <a:srcRect/>
          <a:stretch>
            <a:fillRect/>
          </a:stretch>
        </p:blipFill>
        <p:spPr bwMode="auto">
          <a:xfrm>
            <a:off x="4423121" y="374073"/>
            <a:ext cx="6499802" cy="4854632"/>
          </a:xfrm>
          <a:prstGeom prst="rect">
            <a:avLst/>
          </a:prstGeom>
          <a:noFill/>
          <a:ln>
            <a:noFill/>
          </a:ln>
        </p:spPr>
      </p:pic>
      <p:sp>
        <p:nvSpPr>
          <p:cNvPr id="5" name="矩形 4"/>
          <p:cNvSpPr/>
          <p:nvPr/>
        </p:nvSpPr>
        <p:spPr>
          <a:xfrm>
            <a:off x="4361410" y="5228705"/>
            <a:ext cx="7068589" cy="873572"/>
          </a:xfrm>
          <a:prstGeom prst="rect">
            <a:avLst/>
          </a:prstGeom>
        </p:spPr>
        <p:txBody>
          <a:bodyPr wrap="square">
            <a:spAutoFit/>
          </a:bodyPr>
          <a:lstStyle/>
          <a:p>
            <a:pPr indent="127000" algn="just">
              <a:lnSpc>
                <a:spcPct val="150000"/>
              </a:lnSpc>
              <a:spcAft>
                <a:spcPts val="0"/>
              </a:spcAft>
            </a:pPr>
            <a:r>
              <a:rPr lang="en-US" altLang="zh-CN" kern="100" dirty="0">
                <a:latin typeface="Times New Roman" panose="02020603050405020304" pitchFamily="18" charset="0"/>
                <a:cs typeface="Times New Roman" panose="02020603050405020304" pitchFamily="18" charset="0"/>
              </a:rPr>
              <a:t>     </a:t>
            </a:r>
            <a:r>
              <a:rPr lang="en-US" altLang="zh-CN" b="1" kern="100" dirty="0">
                <a:latin typeface="Times New Roman" panose="02020603050405020304" pitchFamily="18" charset="0"/>
                <a:cs typeface="Times New Roman" panose="02020603050405020304" pitchFamily="18" charset="0"/>
              </a:rPr>
              <a:t>Figure 8: dynamic effects of robot use on export quality and price</a:t>
            </a:r>
          </a:p>
          <a:p>
            <a:pPr indent="127000" algn="just">
              <a:lnSpc>
                <a:spcPct val="150000"/>
              </a:lnSpc>
              <a:spcAft>
                <a:spcPts val="0"/>
              </a:spcAft>
            </a:pPr>
            <a:r>
              <a:rPr lang="en-US" altLang="zh-CN" kern="100" dirty="0">
                <a:latin typeface="Times New Roman" panose="02020603050405020304" pitchFamily="18" charset="0"/>
                <a:cs typeface="Times New Roman" panose="02020603050405020304" pitchFamily="18" charset="0"/>
              </a:rPr>
              <a:t>Notes: green line is treated group and red line is control group</a:t>
            </a:r>
            <a:endParaRPr lang="zh-CN" altLang="zh-CN" kern="100" dirty="0">
              <a:latin typeface="Times New Roman" panose="02020603050405020304" pitchFamily="18" charset="0"/>
              <a:cs typeface="Times New Roman" panose="02020603050405020304" pitchFamily="18" charset="0"/>
            </a:endParaRPr>
          </a:p>
        </p:txBody>
      </p:sp>
      <p:sp>
        <p:nvSpPr>
          <p:cNvPr id="6" name="文本框 5"/>
          <p:cNvSpPr txBox="1"/>
          <p:nvPr/>
        </p:nvSpPr>
        <p:spPr>
          <a:xfrm>
            <a:off x="6126480" y="615142"/>
            <a:ext cx="441146" cy="369332"/>
          </a:xfrm>
          <a:prstGeom prst="rect">
            <a:avLst/>
          </a:prstGeom>
          <a:noFill/>
        </p:spPr>
        <p:txBody>
          <a:bodyPr wrap="none" rtlCol="0">
            <a:spAutoFit/>
          </a:bodyPr>
          <a:lstStyle/>
          <a:p>
            <a:r>
              <a:rPr lang="en-US" altLang="zh-CN" dirty="0"/>
              <a:t>(1)</a:t>
            </a:r>
            <a:endParaRPr lang="zh-CN" altLang="en-US" dirty="0"/>
          </a:p>
        </p:txBody>
      </p:sp>
      <p:sp>
        <p:nvSpPr>
          <p:cNvPr id="7" name="文本框 6"/>
          <p:cNvSpPr txBox="1"/>
          <p:nvPr/>
        </p:nvSpPr>
        <p:spPr>
          <a:xfrm>
            <a:off x="9069186" y="615142"/>
            <a:ext cx="441146" cy="369332"/>
          </a:xfrm>
          <a:prstGeom prst="rect">
            <a:avLst/>
          </a:prstGeom>
          <a:noFill/>
        </p:spPr>
        <p:txBody>
          <a:bodyPr wrap="none" rtlCol="0">
            <a:spAutoFit/>
          </a:bodyPr>
          <a:lstStyle/>
          <a:p>
            <a:r>
              <a:rPr lang="en-US" altLang="zh-CN" dirty="0"/>
              <a:t>(2)</a:t>
            </a:r>
            <a:endParaRPr lang="zh-CN" altLang="en-US" dirty="0"/>
          </a:p>
        </p:txBody>
      </p:sp>
      <p:sp>
        <p:nvSpPr>
          <p:cNvPr id="8" name="文本框 7"/>
          <p:cNvSpPr txBox="1"/>
          <p:nvPr/>
        </p:nvSpPr>
        <p:spPr>
          <a:xfrm>
            <a:off x="6184670" y="2959331"/>
            <a:ext cx="441146" cy="369332"/>
          </a:xfrm>
          <a:prstGeom prst="rect">
            <a:avLst/>
          </a:prstGeom>
          <a:noFill/>
        </p:spPr>
        <p:txBody>
          <a:bodyPr wrap="none" rtlCol="0">
            <a:spAutoFit/>
          </a:bodyPr>
          <a:lstStyle/>
          <a:p>
            <a:r>
              <a:rPr lang="en-US" altLang="zh-CN" dirty="0"/>
              <a:t>(3)</a:t>
            </a:r>
            <a:endParaRPr lang="zh-CN" altLang="en-US" dirty="0"/>
          </a:p>
        </p:txBody>
      </p:sp>
      <p:sp>
        <p:nvSpPr>
          <p:cNvPr id="9" name="文本框 8"/>
          <p:cNvSpPr txBox="1"/>
          <p:nvPr/>
        </p:nvSpPr>
        <p:spPr>
          <a:xfrm>
            <a:off x="9193878" y="2801389"/>
            <a:ext cx="441146" cy="369332"/>
          </a:xfrm>
          <a:prstGeom prst="rect">
            <a:avLst/>
          </a:prstGeom>
          <a:noFill/>
        </p:spPr>
        <p:txBody>
          <a:bodyPr wrap="none" rtlCol="0">
            <a:spAutoFit/>
          </a:bodyPr>
          <a:lstStyle/>
          <a:p>
            <a:r>
              <a:rPr lang="en-US" altLang="zh-CN" dirty="0"/>
              <a:t>(4)</a:t>
            </a:r>
            <a:endParaRPr lang="zh-CN" altLang="en-US" dirty="0"/>
          </a:p>
        </p:txBody>
      </p:sp>
    </p:spTree>
    <p:extLst>
      <p:ext uri="{BB962C8B-B14F-4D97-AF65-F5344CB8AC3E}">
        <p14:creationId xmlns:p14="http://schemas.microsoft.com/office/powerpoint/2010/main" val="41015261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95470" y="100083"/>
            <a:ext cx="5386346" cy="953466"/>
          </a:xfrm>
        </p:spPr>
        <p:txBody>
          <a:bodyPr>
            <a:normAutofit fontScale="90000"/>
          </a:bodyPr>
          <a:lstStyle/>
          <a:p>
            <a:r>
              <a:rPr lang="en-US" altLang="zh-CN" dirty="0" err="1"/>
              <a:t>Match+DID</a:t>
            </a:r>
            <a:r>
              <a:rPr lang="en-US" altLang="zh-CN" dirty="0"/>
              <a:t> regressions</a:t>
            </a:r>
            <a:endParaRPr lang="zh-CN" altLang="en-US" dirty="0"/>
          </a:p>
        </p:txBody>
      </p:sp>
      <p:sp>
        <p:nvSpPr>
          <p:cNvPr id="6" name="矩形 5"/>
          <p:cNvSpPr/>
          <p:nvPr/>
        </p:nvSpPr>
        <p:spPr>
          <a:xfrm>
            <a:off x="7350979" y="100083"/>
            <a:ext cx="2993448" cy="369332"/>
          </a:xfrm>
          <a:prstGeom prst="rect">
            <a:avLst/>
          </a:prstGeom>
        </p:spPr>
        <p:txBody>
          <a:bodyPr wrap="none">
            <a:spAutoFit/>
          </a:bodyPr>
          <a:lstStyle/>
          <a:p>
            <a:r>
              <a:rPr lang="en-US" altLang="zh-CN" b="1" dirty="0">
                <a:latin typeface="Times New Roman" panose="02020603050405020304" pitchFamily="18" charset="0"/>
              </a:rPr>
              <a:t>Table 5 dynamic DID results</a:t>
            </a:r>
            <a:endParaRPr lang="zh-CN" altLang="en-US" dirty="0"/>
          </a:p>
        </p:txBody>
      </p:sp>
      <p:sp>
        <p:nvSpPr>
          <p:cNvPr id="7" name="矩形 6"/>
          <p:cNvSpPr/>
          <p:nvPr/>
        </p:nvSpPr>
        <p:spPr>
          <a:xfrm>
            <a:off x="288988" y="1288775"/>
            <a:ext cx="5221266" cy="4893647"/>
          </a:xfrm>
          <a:prstGeom prst="rect">
            <a:avLst/>
          </a:prstGeom>
        </p:spPr>
        <p:txBody>
          <a:bodyPr wrap="square">
            <a:spAutoFit/>
          </a:bodyPr>
          <a:lstStyle/>
          <a:p>
            <a:pPr marL="342900" indent="-342900">
              <a:buFont typeface="Arial" panose="020B0604020202020204" pitchFamily="34" charset="0"/>
              <a:buChar char="•"/>
            </a:pPr>
            <a:r>
              <a:rPr lang="en-US" altLang="zh-CN" sz="2400" i="1" dirty="0">
                <a:latin typeface="Times New Roman" panose="02020603050405020304" pitchFamily="18" charset="0"/>
              </a:rPr>
              <a:t>Table 3 shows the empirical results after using matching methodology. </a:t>
            </a:r>
          </a:p>
          <a:p>
            <a:pPr marL="342900" indent="-342900">
              <a:buFont typeface="Arial" panose="020B0604020202020204" pitchFamily="34" charset="0"/>
              <a:buChar char="•"/>
            </a:pPr>
            <a:r>
              <a:rPr lang="en-US" altLang="zh-CN" sz="2400" i="1" dirty="0">
                <a:latin typeface="Times New Roman" panose="02020603050405020304" pitchFamily="18" charset="0"/>
              </a:rPr>
              <a:t>It shows that </a:t>
            </a:r>
            <a:r>
              <a:rPr lang="en-US" altLang="zh-CN" sz="2400" b="1" i="1" dirty="0"/>
              <a:t>in the matched sample, we still find establishments using robots (1) export larger export quantity, (2) the values of exports are higher, (3) product quality are higher, (4) the price of export do not show significant difference</a:t>
            </a:r>
          </a:p>
          <a:p>
            <a:pPr marL="342900" indent="-342900">
              <a:buFont typeface="Arial" panose="020B0604020202020204" pitchFamily="34" charset="0"/>
              <a:buChar char="•"/>
            </a:pPr>
            <a:r>
              <a:rPr lang="en-US" altLang="zh-CN" sz="2400" b="1" i="1" dirty="0"/>
              <a:t>For the first three effects</a:t>
            </a:r>
            <a:r>
              <a:rPr lang="zh-CN" altLang="en-US" sz="2400" b="1" i="1" dirty="0"/>
              <a:t>， </a:t>
            </a:r>
            <a:r>
              <a:rPr lang="en-US" altLang="zh-CN" sz="2400" b="1" i="1" dirty="0"/>
              <a:t>the effect become larger with time become longer.</a:t>
            </a:r>
          </a:p>
        </p:txBody>
      </p:sp>
      <p:graphicFrame>
        <p:nvGraphicFramePr>
          <p:cNvPr id="4" name="内容占位符 3"/>
          <p:cNvGraphicFramePr>
            <a:graphicFrameLocks noGrp="1"/>
          </p:cNvGraphicFramePr>
          <p:nvPr>
            <p:ph idx="1"/>
            <p:extLst>
              <p:ext uri="{D42A27DB-BD31-4B8C-83A1-F6EECF244321}">
                <p14:modId xmlns:p14="http://schemas.microsoft.com/office/powerpoint/2010/main" val="1694675891"/>
              </p:ext>
            </p:extLst>
          </p:nvPr>
        </p:nvGraphicFramePr>
        <p:xfrm>
          <a:off x="6273580" y="576816"/>
          <a:ext cx="5086895" cy="6004560"/>
        </p:xfrm>
        <a:graphic>
          <a:graphicData uri="http://schemas.openxmlformats.org/drawingml/2006/table">
            <a:tbl>
              <a:tblPr/>
              <a:tblGrid>
                <a:gridCol w="1397717">
                  <a:extLst>
                    <a:ext uri="{9D8B030D-6E8A-4147-A177-3AD203B41FA5}">
                      <a16:colId xmlns:a16="http://schemas.microsoft.com/office/drawing/2014/main" val="3662529628"/>
                    </a:ext>
                  </a:extLst>
                </a:gridCol>
                <a:gridCol w="1229726">
                  <a:extLst>
                    <a:ext uri="{9D8B030D-6E8A-4147-A177-3AD203B41FA5}">
                      <a16:colId xmlns:a16="http://schemas.microsoft.com/office/drawing/2014/main" val="2934932222"/>
                    </a:ext>
                  </a:extLst>
                </a:gridCol>
                <a:gridCol w="1229726">
                  <a:extLst>
                    <a:ext uri="{9D8B030D-6E8A-4147-A177-3AD203B41FA5}">
                      <a16:colId xmlns:a16="http://schemas.microsoft.com/office/drawing/2014/main" val="355998379"/>
                    </a:ext>
                  </a:extLst>
                </a:gridCol>
                <a:gridCol w="1229726">
                  <a:extLst>
                    <a:ext uri="{9D8B030D-6E8A-4147-A177-3AD203B41FA5}">
                      <a16:colId xmlns:a16="http://schemas.microsoft.com/office/drawing/2014/main" val="4081080654"/>
                    </a:ext>
                  </a:extLst>
                </a:gridCol>
              </a:tblGrid>
              <a:tr h="212377">
                <a:tc>
                  <a:txBody>
                    <a:bodyPr/>
                    <a:lstStyle/>
                    <a:p>
                      <a:pPr algn="l" fontAlgn="b"/>
                      <a:r>
                        <a:rPr lang="zh-CN" altLang="en-US" sz="1600" b="0" i="0" u="none" strike="noStrike" dirty="0">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n-US" sz="1600" b="1" i="0" u="none" strike="noStrike" dirty="0" err="1">
                          <a:effectLst/>
                          <a:latin typeface="Calibri" panose="020F0502020204030204" pitchFamily="34" charset="0"/>
                        </a:rPr>
                        <a:t>exp_quantity_ln</a:t>
                      </a:r>
                      <a:endParaRPr lang="en-US" sz="1600" b="1" i="0" u="none" strike="noStrike" dirty="0">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3801427409"/>
                  </a:ext>
                </a:extLst>
              </a:tr>
              <a:tr h="212377">
                <a:tc>
                  <a:txBody>
                    <a:bodyPr/>
                    <a:lstStyle/>
                    <a:p>
                      <a:pPr algn="l" fontAlgn="b"/>
                      <a:r>
                        <a:rPr lang="zh-CN" altLang="en-US" sz="1600" b="0" i="0" u="none" strike="noStrike">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effectLst/>
                          <a:latin typeface="Calibri" panose="020F0502020204030204" pitchFamily="34" charset="0"/>
                        </a:rPr>
                        <a:t>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effectLst/>
                          <a:latin typeface="Calibri" panose="020F0502020204030204" pitchFamily="34" charset="0"/>
                        </a:rPr>
                        <a:t>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effectLst/>
                          <a:latin typeface="Calibri" panose="020F0502020204030204" pitchFamily="34" charset="0"/>
                        </a:rPr>
                        <a:t>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8053167"/>
                  </a:ext>
                </a:extLst>
              </a:tr>
              <a:tr h="212377">
                <a:tc>
                  <a:txBody>
                    <a:bodyPr/>
                    <a:lstStyle/>
                    <a:p>
                      <a:pPr algn="l" fontAlgn="b"/>
                      <a:r>
                        <a:rPr lang="en-US" altLang="zh-CN" sz="1600" b="0" i="0" u="none" strike="noStrike" kern="1200" dirty="0">
                          <a:solidFill>
                            <a:schemeClr val="tx1"/>
                          </a:solidFill>
                          <a:effectLst/>
                          <a:latin typeface="Calibri" panose="020F0502020204030204" pitchFamily="34" charset="0"/>
                          <a:ea typeface="+mn-ea"/>
                          <a:cs typeface="+mn-cs"/>
                        </a:rPr>
                        <a:t>robot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kern="1200" dirty="0">
                          <a:solidFill>
                            <a:schemeClr val="tx1"/>
                          </a:solidFill>
                          <a:effectLst/>
                          <a:latin typeface="Calibri" panose="020F0502020204030204" pitchFamily="34" charset="0"/>
                          <a:ea typeface="+mn-ea"/>
                          <a:cs typeface="+mn-cs"/>
                        </a:rPr>
                        <a:t>0.264***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kern="1200" dirty="0">
                          <a:solidFill>
                            <a:schemeClr val="tx1"/>
                          </a:solidFill>
                          <a:effectLst/>
                          <a:latin typeface="Calibri" panose="020F0502020204030204" pitchFamily="34" charset="0"/>
                          <a:ea typeface="+mn-ea"/>
                          <a:cs typeface="+mn-cs"/>
                        </a:rPr>
                        <a:t>0.317***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kern="1200" dirty="0">
                          <a:solidFill>
                            <a:schemeClr val="tx1"/>
                          </a:solidFill>
                          <a:effectLst/>
                          <a:latin typeface="Calibri" panose="020F0502020204030204" pitchFamily="34" charset="0"/>
                          <a:ea typeface="+mn-ea"/>
                          <a:cs typeface="+mn-cs"/>
                        </a:rPr>
                        <a:t>0.401***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3725595"/>
                  </a:ext>
                </a:extLst>
              </a:tr>
              <a:tr h="212377">
                <a:tc>
                  <a:txBody>
                    <a:bodyPr/>
                    <a:lstStyle/>
                    <a:p>
                      <a:pPr algn="l" fontAlgn="b"/>
                      <a:r>
                        <a:rPr lang="zh-CN" altLang="en-US" sz="1600" b="0" i="0" u="none" strike="noStrike" kern="1200" dirty="0">
                          <a:solidFill>
                            <a:schemeClr val="tx1"/>
                          </a:solidFill>
                          <a:effectLst/>
                          <a:latin typeface="Calibri" panose="020F0502020204030204" pitchFamily="34" charset="0"/>
                          <a:ea typeface="+mn-ea"/>
                          <a:cs typeface="+mn-cs"/>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kern="1200" dirty="0">
                          <a:solidFill>
                            <a:schemeClr val="tx1"/>
                          </a:solidFill>
                          <a:effectLst/>
                          <a:latin typeface="Calibri" panose="020F0502020204030204" pitchFamily="34" charset="0"/>
                          <a:ea typeface="+mn-ea"/>
                          <a:cs typeface="+mn-cs"/>
                        </a:rPr>
                        <a:t>(0.060)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kern="1200" dirty="0">
                          <a:solidFill>
                            <a:schemeClr val="tx1"/>
                          </a:solidFill>
                          <a:effectLst/>
                          <a:latin typeface="Calibri" panose="020F0502020204030204" pitchFamily="34" charset="0"/>
                          <a:ea typeface="+mn-ea"/>
                          <a:cs typeface="+mn-cs"/>
                        </a:rPr>
                        <a:t>(0.078)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kern="1200" dirty="0">
                          <a:solidFill>
                            <a:schemeClr val="tx1"/>
                          </a:solidFill>
                          <a:effectLst/>
                          <a:latin typeface="Calibri" panose="020F0502020204030204" pitchFamily="34" charset="0"/>
                          <a:ea typeface="+mn-ea"/>
                          <a:cs typeface="+mn-cs"/>
                        </a:rPr>
                        <a:t>(0.097)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4476696"/>
                  </a:ext>
                </a:extLst>
              </a:tr>
              <a:tr h="212377">
                <a:tc>
                  <a:txBody>
                    <a:bodyPr/>
                    <a:lstStyle/>
                    <a:p>
                      <a:pPr algn="l" fontAlgn="b"/>
                      <a:r>
                        <a:rPr lang="en-US" sz="1600" b="0" i="0" u="none" strike="noStrike" kern="1200">
                          <a:solidFill>
                            <a:schemeClr val="tx1"/>
                          </a:solidFill>
                          <a:effectLst/>
                          <a:latin typeface="Calibri" panose="020F0502020204030204" pitchFamily="34" charset="0"/>
                          <a:ea typeface="+mn-ea"/>
                          <a:cs typeface="+mn-cs"/>
                        </a:rPr>
                        <a:t>Observations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kern="1200">
                          <a:solidFill>
                            <a:schemeClr val="tx1"/>
                          </a:solidFill>
                          <a:effectLst/>
                          <a:latin typeface="Calibri" panose="020F0502020204030204" pitchFamily="34" charset="0"/>
                          <a:ea typeface="+mn-ea"/>
                          <a:cs typeface="+mn-cs"/>
                        </a:rPr>
                        <a:t>103,621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kern="1200" dirty="0">
                          <a:solidFill>
                            <a:schemeClr val="tx1"/>
                          </a:solidFill>
                          <a:effectLst/>
                          <a:latin typeface="Calibri" panose="020F0502020204030204" pitchFamily="34" charset="0"/>
                          <a:ea typeface="+mn-ea"/>
                          <a:cs typeface="+mn-cs"/>
                        </a:rPr>
                        <a:t>103,460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kern="1200" dirty="0">
                          <a:solidFill>
                            <a:schemeClr val="tx1"/>
                          </a:solidFill>
                          <a:effectLst/>
                          <a:latin typeface="Calibri" panose="020F0502020204030204" pitchFamily="34" charset="0"/>
                          <a:ea typeface="+mn-ea"/>
                          <a:cs typeface="+mn-cs"/>
                        </a:rPr>
                        <a:t>103,338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1349484"/>
                  </a:ext>
                </a:extLst>
              </a:tr>
              <a:tr h="212377">
                <a:tc>
                  <a:txBody>
                    <a:bodyPr/>
                    <a:lstStyle/>
                    <a:p>
                      <a:pPr algn="l" fontAlgn="b"/>
                      <a:r>
                        <a:rPr lang="en-US" sz="1600" b="0" i="0" u="none" strike="noStrike" kern="1200">
                          <a:solidFill>
                            <a:schemeClr val="tx1"/>
                          </a:solidFill>
                          <a:effectLst/>
                          <a:latin typeface="Calibri" panose="020F0502020204030204" pitchFamily="34" charset="0"/>
                          <a:ea typeface="+mn-ea"/>
                          <a:cs typeface="+mn-cs"/>
                        </a:rPr>
                        <a:t>R-squared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kern="1200">
                          <a:solidFill>
                            <a:schemeClr val="tx1"/>
                          </a:solidFill>
                          <a:effectLst/>
                          <a:latin typeface="Calibri" panose="020F0502020204030204" pitchFamily="34" charset="0"/>
                          <a:ea typeface="+mn-ea"/>
                          <a:cs typeface="+mn-cs"/>
                        </a:rPr>
                        <a:t>0.924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kern="1200" dirty="0">
                          <a:solidFill>
                            <a:schemeClr val="tx1"/>
                          </a:solidFill>
                          <a:effectLst/>
                          <a:latin typeface="Calibri" panose="020F0502020204030204" pitchFamily="34" charset="0"/>
                          <a:ea typeface="+mn-ea"/>
                          <a:cs typeface="+mn-cs"/>
                        </a:rPr>
                        <a:t>0.923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kern="1200" dirty="0">
                          <a:solidFill>
                            <a:schemeClr val="tx1"/>
                          </a:solidFill>
                          <a:effectLst/>
                          <a:latin typeface="Calibri" panose="020F0502020204030204" pitchFamily="34" charset="0"/>
                          <a:ea typeface="+mn-ea"/>
                          <a:cs typeface="+mn-cs"/>
                        </a:rPr>
                        <a:t>0.923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1330531"/>
                  </a:ext>
                </a:extLst>
              </a:tr>
              <a:tr h="212377">
                <a:tc>
                  <a:txBody>
                    <a:bodyPr/>
                    <a:lstStyle/>
                    <a:p>
                      <a:pPr algn="l" fontAlgn="b"/>
                      <a:r>
                        <a:rPr lang="zh-CN" altLang="en-US" sz="1600" b="0" i="0" u="none" strike="noStrike" dirty="0">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n-US" sz="1600" b="1" i="0" u="none" strike="noStrike" dirty="0" err="1">
                          <a:effectLst/>
                          <a:latin typeface="Calibri" panose="020F0502020204030204" pitchFamily="34" charset="0"/>
                        </a:rPr>
                        <a:t>exp_value_ln</a:t>
                      </a:r>
                      <a:endParaRPr lang="en-US" sz="1600" b="1" i="0" u="none" strike="noStrike" dirty="0">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226753364"/>
                  </a:ext>
                </a:extLst>
              </a:tr>
              <a:tr h="212377">
                <a:tc>
                  <a:txBody>
                    <a:bodyPr/>
                    <a:lstStyle/>
                    <a:p>
                      <a:pPr algn="l" fontAlgn="b"/>
                      <a:r>
                        <a:rPr lang="zh-CN" altLang="en-US" sz="1600" b="0" i="0" u="none" strike="noStrike" dirty="0">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effectLst/>
                          <a:latin typeface="Calibri" panose="020F0502020204030204" pitchFamily="34" charset="0"/>
                        </a:rPr>
                        <a:t>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effectLst/>
                          <a:latin typeface="Calibri" panose="020F0502020204030204" pitchFamily="34" charset="0"/>
                        </a:rPr>
                        <a:t>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effectLst/>
                          <a:latin typeface="Calibri" panose="020F0502020204030204" pitchFamily="34" charset="0"/>
                        </a:rPr>
                        <a:t>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7442998"/>
                  </a:ext>
                </a:extLst>
              </a:tr>
              <a:tr h="212377">
                <a:tc>
                  <a:txBody>
                    <a:bodyPr/>
                    <a:lstStyle/>
                    <a:p>
                      <a:pPr algn="l" fontAlgn="b"/>
                      <a:r>
                        <a:rPr lang="en-US" altLang="zh-CN" sz="1600" b="0" i="0" u="none" strike="noStrike" kern="1200" dirty="0">
                          <a:solidFill>
                            <a:schemeClr val="tx1"/>
                          </a:solidFill>
                          <a:effectLst/>
                          <a:latin typeface="Calibri" panose="020F0502020204030204" pitchFamily="34" charset="0"/>
                          <a:ea typeface="+mn-ea"/>
                          <a:cs typeface="+mn-cs"/>
                        </a:rPr>
                        <a:t>robot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kern="1200" dirty="0">
                          <a:solidFill>
                            <a:schemeClr val="tx1"/>
                          </a:solidFill>
                          <a:effectLst/>
                          <a:latin typeface="Calibri" panose="020F0502020204030204" pitchFamily="34" charset="0"/>
                          <a:ea typeface="+mn-ea"/>
                          <a:cs typeface="+mn-cs"/>
                        </a:rPr>
                        <a:t>0.230***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kern="1200" dirty="0">
                          <a:solidFill>
                            <a:schemeClr val="tx1"/>
                          </a:solidFill>
                          <a:effectLst/>
                          <a:latin typeface="Calibri" panose="020F0502020204030204" pitchFamily="34" charset="0"/>
                          <a:ea typeface="+mn-ea"/>
                          <a:cs typeface="+mn-cs"/>
                        </a:rPr>
                        <a:t>0.260***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kern="1200">
                          <a:solidFill>
                            <a:schemeClr val="tx1"/>
                          </a:solidFill>
                          <a:effectLst/>
                          <a:latin typeface="Calibri" panose="020F0502020204030204" pitchFamily="34" charset="0"/>
                          <a:ea typeface="+mn-ea"/>
                          <a:cs typeface="+mn-cs"/>
                        </a:rPr>
                        <a:t>0.316***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4423326"/>
                  </a:ext>
                </a:extLst>
              </a:tr>
              <a:tr h="212377">
                <a:tc>
                  <a:txBody>
                    <a:bodyPr/>
                    <a:lstStyle/>
                    <a:p>
                      <a:pPr algn="l" fontAlgn="b"/>
                      <a:r>
                        <a:rPr lang="zh-CN" altLang="en-US" sz="1600" b="0" i="0" u="none" strike="noStrike" kern="1200" dirty="0">
                          <a:solidFill>
                            <a:schemeClr val="tx1"/>
                          </a:solidFill>
                          <a:effectLst/>
                          <a:latin typeface="Calibri" panose="020F0502020204030204" pitchFamily="34" charset="0"/>
                          <a:ea typeface="+mn-ea"/>
                          <a:cs typeface="+mn-cs"/>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kern="1200" dirty="0">
                          <a:solidFill>
                            <a:schemeClr val="tx1"/>
                          </a:solidFill>
                          <a:effectLst/>
                          <a:latin typeface="Calibri" panose="020F0502020204030204" pitchFamily="34" charset="0"/>
                          <a:ea typeface="+mn-ea"/>
                          <a:cs typeface="+mn-cs"/>
                        </a:rPr>
                        <a:t>(0.050)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kern="1200" dirty="0">
                          <a:solidFill>
                            <a:schemeClr val="tx1"/>
                          </a:solidFill>
                          <a:effectLst/>
                          <a:latin typeface="Calibri" panose="020F0502020204030204" pitchFamily="34" charset="0"/>
                          <a:ea typeface="+mn-ea"/>
                          <a:cs typeface="+mn-cs"/>
                        </a:rPr>
                        <a:t>(0.060)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kern="1200" dirty="0">
                          <a:solidFill>
                            <a:schemeClr val="tx1"/>
                          </a:solidFill>
                          <a:effectLst/>
                          <a:latin typeface="Calibri" panose="020F0502020204030204" pitchFamily="34" charset="0"/>
                          <a:ea typeface="+mn-ea"/>
                          <a:cs typeface="+mn-cs"/>
                        </a:rPr>
                        <a:t>(0.075)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1181211"/>
                  </a:ext>
                </a:extLst>
              </a:tr>
              <a:tr h="212377">
                <a:tc>
                  <a:txBody>
                    <a:bodyPr/>
                    <a:lstStyle/>
                    <a:p>
                      <a:pPr algn="l" fontAlgn="b"/>
                      <a:r>
                        <a:rPr lang="en-US" sz="1600" b="0" i="0" u="none" strike="noStrike" kern="1200">
                          <a:solidFill>
                            <a:schemeClr val="tx1"/>
                          </a:solidFill>
                          <a:effectLst/>
                          <a:latin typeface="Calibri" panose="020F0502020204030204" pitchFamily="34" charset="0"/>
                          <a:ea typeface="+mn-ea"/>
                          <a:cs typeface="+mn-cs"/>
                        </a:rPr>
                        <a:t>Observations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kern="1200" dirty="0">
                          <a:solidFill>
                            <a:schemeClr val="tx1"/>
                          </a:solidFill>
                          <a:effectLst/>
                          <a:latin typeface="Calibri" panose="020F0502020204030204" pitchFamily="34" charset="0"/>
                          <a:ea typeface="+mn-ea"/>
                          <a:cs typeface="+mn-cs"/>
                        </a:rPr>
                        <a:t>103,713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kern="1200" dirty="0">
                          <a:solidFill>
                            <a:schemeClr val="tx1"/>
                          </a:solidFill>
                          <a:effectLst/>
                          <a:latin typeface="Calibri" panose="020F0502020204030204" pitchFamily="34" charset="0"/>
                          <a:ea typeface="+mn-ea"/>
                          <a:cs typeface="+mn-cs"/>
                        </a:rPr>
                        <a:t>103,550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kern="1200" dirty="0">
                          <a:solidFill>
                            <a:schemeClr val="tx1"/>
                          </a:solidFill>
                          <a:effectLst/>
                          <a:latin typeface="Calibri" panose="020F0502020204030204" pitchFamily="34" charset="0"/>
                          <a:ea typeface="+mn-ea"/>
                          <a:cs typeface="+mn-cs"/>
                        </a:rPr>
                        <a:t>103,424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4239508"/>
                  </a:ext>
                </a:extLst>
              </a:tr>
              <a:tr h="212377">
                <a:tc>
                  <a:txBody>
                    <a:bodyPr/>
                    <a:lstStyle/>
                    <a:p>
                      <a:pPr algn="l" fontAlgn="b"/>
                      <a:r>
                        <a:rPr lang="en-US" sz="1600" b="0" i="0" u="none" strike="noStrike" dirty="0">
                          <a:effectLst/>
                          <a:latin typeface="Calibri" panose="020F0502020204030204" pitchFamily="34" charset="0"/>
                        </a:rPr>
                        <a:t>R-squared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a:effectLst/>
                          <a:latin typeface="Calibri" panose="020F0502020204030204" pitchFamily="34" charset="0"/>
                        </a:rPr>
                        <a:t>0.912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dirty="0">
                          <a:effectLst/>
                          <a:latin typeface="Calibri" panose="020F0502020204030204" pitchFamily="34" charset="0"/>
                        </a:rPr>
                        <a:t>0.912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a:effectLst/>
                          <a:latin typeface="Calibri" panose="020F0502020204030204" pitchFamily="34" charset="0"/>
                        </a:rPr>
                        <a:t>0.911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51411414"/>
                  </a:ext>
                </a:extLst>
              </a:tr>
              <a:tr h="212377">
                <a:tc>
                  <a:txBody>
                    <a:bodyPr/>
                    <a:lstStyle/>
                    <a:p>
                      <a:pPr algn="l" fontAlgn="b"/>
                      <a:r>
                        <a:rPr lang="zh-CN" altLang="en-US" sz="1600" b="0" i="0" u="none" strike="noStrike" dirty="0">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n-US" sz="1600" b="1" i="0" u="none" strike="noStrike" dirty="0" err="1">
                          <a:effectLst/>
                          <a:latin typeface="Calibri" panose="020F0502020204030204" pitchFamily="34" charset="0"/>
                        </a:rPr>
                        <a:t>quality_Broda</a:t>
                      </a:r>
                      <a:endParaRPr lang="en-US" sz="1600" b="1" i="0" u="none" strike="noStrike" dirty="0">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529245510"/>
                  </a:ext>
                </a:extLst>
              </a:tr>
              <a:tr h="212377">
                <a:tc>
                  <a:txBody>
                    <a:bodyPr/>
                    <a:lstStyle/>
                    <a:p>
                      <a:pPr algn="l" fontAlgn="b"/>
                      <a:r>
                        <a:rPr lang="zh-CN" altLang="en-US" sz="1600" b="0" i="0" u="none" strike="noStrike">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effectLst/>
                          <a:latin typeface="Calibri" panose="020F0502020204030204" pitchFamily="34" charset="0"/>
                        </a:rPr>
                        <a:t>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effectLst/>
                          <a:latin typeface="Calibri" panose="020F0502020204030204" pitchFamily="34" charset="0"/>
                        </a:rPr>
                        <a:t>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effectLst/>
                          <a:latin typeface="Calibri" panose="020F0502020204030204" pitchFamily="34" charset="0"/>
                        </a:rPr>
                        <a:t>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66354499"/>
                  </a:ext>
                </a:extLst>
              </a:tr>
              <a:tr h="212377">
                <a:tc>
                  <a:txBody>
                    <a:bodyPr/>
                    <a:lstStyle/>
                    <a:p>
                      <a:pPr algn="l" fontAlgn="b"/>
                      <a:r>
                        <a:rPr lang="en-US" sz="1600" b="0" i="0" u="none" strike="noStrike" dirty="0">
                          <a:effectLst/>
                          <a:latin typeface="Calibri" panose="020F0502020204030204" pitchFamily="34" charset="0"/>
                        </a:rPr>
                        <a:t>robot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a:effectLst/>
                          <a:latin typeface="Calibri" panose="020F0502020204030204" pitchFamily="34" charset="0"/>
                        </a:rPr>
                        <a:t>0.091***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dirty="0">
                          <a:effectLst/>
                          <a:latin typeface="Calibri" panose="020F0502020204030204" pitchFamily="34" charset="0"/>
                        </a:rPr>
                        <a:t>0.108***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dirty="0">
                          <a:effectLst/>
                          <a:latin typeface="Calibri" panose="020F0502020204030204" pitchFamily="34" charset="0"/>
                        </a:rPr>
                        <a:t>0.114**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2369415"/>
                  </a:ext>
                </a:extLst>
              </a:tr>
              <a:tr h="212377">
                <a:tc>
                  <a:txBody>
                    <a:bodyPr/>
                    <a:lstStyle/>
                    <a:p>
                      <a:pPr algn="l" fontAlgn="b"/>
                      <a:r>
                        <a:rPr lang="zh-CN" altLang="en-US" sz="1600" b="0" i="0" u="none" strike="noStrike">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a:effectLst/>
                          <a:latin typeface="Calibri" panose="020F0502020204030204" pitchFamily="34" charset="0"/>
                        </a:rPr>
                        <a:t>(0.025)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dirty="0">
                          <a:effectLst/>
                          <a:latin typeface="Calibri" panose="020F0502020204030204" pitchFamily="34" charset="0"/>
                        </a:rPr>
                        <a:t>(0.035)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dirty="0">
                          <a:effectLst/>
                          <a:latin typeface="Calibri" panose="020F0502020204030204" pitchFamily="34" charset="0"/>
                        </a:rPr>
                        <a:t>(0.044)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52987088"/>
                  </a:ext>
                </a:extLst>
              </a:tr>
              <a:tr h="212377">
                <a:tc>
                  <a:txBody>
                    <a:bodyPr/>
                    <a:lstStyle/>
                    <a:p>
                      <a:pPr algn="l" fontAlgn="b"/>
                      <a:r>
                        <a:rPr lang="en-US" sz="1600" b="0" i="0" u="none" strike="noStrike">
                          <a:effectLst/>
                          <a:latin typeface="Calibri" panose="020F0502020204030204" pitchFamily="34" charset="0"/>
                        </a:rPr>
                        <a:t>Observations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a:effectLst/>
                          <a:latin typeface="Calibri" panose="020F0502020204030204" pitchFamily="34" charset="0"/>
                        </a:rPr>
                        <a:t>898,750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a:effectLst/>
                          <a:latin typeface="Calibri" panose="020F0502020204030204" pitchFamily="34" charset="0"/>
                        </a:rPr>
                        <a:t>891,731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dirty="0">
                          <a:effectLst/>
                          <a:latin typeface="Calibri" panose="020F0502020204030204" pitchFamily="34" charset="0"/>
                        </a:rPr>
                        <a:t>888,057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0697572"/>
                  </a:ext>
                </a:extLst>
              </a:tr>
              <a:tr h="212377">
                <a:tc>
                  <a:txBody>
                    <a:bodyPr/>
                    <a:lstStyle/>
                    <a:p>
                      <a:pPr algn="l" fontAlgn="b"/>
                      <a:r>
                        <a:rPr lang="en-US" sz="1600" b="0" i="0" u="none" strike="noStrike" dirty="0">
                          <a:effectLst/>
                          <a:latin typeface="Calibri" panose="020F0502020204030204" pitchFamily="34" charset="0"/>
                        </a:rPr>
                        <a:t>R-squared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a:effectLst/>
                          <a:latin typeface="Calibri" panose="020F0502020204030204" pitchFamily="34" charset="0"/>
                        </a:rPr>
                        <a:t>0.936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a:effectLst/>
                          <a:latin typeface="Calibri" panose="020F0502020204030204" pitchFamily="34" charset="0"/>
                        </a:rPr>
                        <a:t>0.936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dirty="0">
                          <a:effectLst/>
                          <a:latin typeface="Calibri" panose="020F0502020204030204" pitchFamily="34" charset="0"/>
                        </a:rPr>
                        <a:t>0.936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0757724"/>
                  </a:ext>
                </a:extLst>
              </a:tr>
              <a:tr h="212377">
                <a:tc>
                  <a:txBody>
                    <a:bodyPr/>
                    <a:lstStyle/>
                    <a:p>
                      <a:pPr algn="l" fontAlgn="b"/>
                      <a:r>
                        <a:rPr lang="zh-CN" altLang="en-US" sz="1600" b="0" i="0" u="none" strike="noStrike" dirty="0">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n-US" sz="1600" b="1" i="0" u="none" strike="noStrike" dirty="0" err="1">
                          <a:effectLst/>
                          <a:latin typeface="Calibri" panose="020F0502020204030204" pitchFamily="34" charset="0"/>
                        </a:rPr>
                        <a:t>price_ln</a:t>
                      </a:r>
                      <a:endParaRPr lang="en-US" sz="1600" b="1" i="0" u="none" strike="noStrike" dirty="0">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3979749463"/>
                  </a:ext>
                </a:extLst>
              </a:tr>
              <a:tr h="212377">
                <a:tc>
                  <a:txBody>
                    <a:bodyPr/>
                    <a:lstStyle/>
                    <a:p>
                      <a:pPr algn="l" fontAlgn="b"/>
                      <a:r>
                        <a:rPr lang="zh-CN" altLang="en-US" sz="1600" b="0" i="0" u="none" strike="noStrike">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effectLst/>
                          <a:latin typeface="Calibri" panose="020F0502020204030204" pitchFamily="34" charset="0"/>
                        </a:rPr>
                        <a:t>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effectLst/>
                          <a:latin typeface="Calibri" panose="020F0502020204030204" pitchFamily="34" charset="0"/>
                        </a:rPr>
                        <a:t>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a:effectLst/>
                          <a:latin typeface="Calibri" panose="020F0502020204030204" pitchFamily="34" charset="0"/>
                        </a:rPr>
                        <a:t>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73175571"/>
                  </a:ext>
                </a:extLst>
              </a:tr>
              <a:tr h="212377">
                <a:tc>
                  <a:txBody>
                    <a:bodyPr/>
                    <a:lstStyle/>
                    <a:p>
                      <a:pPr algn="l" fontAlgn="b"/>
                      <a:r>
                        <a:rPr lang="en-US" sz="1600" b="0" i="0" u="none" strike="noStrike">
                          <a:effectLst/>
                          <a:latin typeface="Calibri" panose="020F0502020204030204" pitchFamily="34" charset="0"/>
                        </a:rPr>
                        <a:t>robot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a:effectLst/>
                          <a:latin typeface="Calibri" panose="020F0502020204030204" pitchFamily="34" charset="0"/>
                        </a:rPr>
                        <a:t>-0.006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a:effectLst/>
                          <a:latin typeface="Calibri" panose="020F0502020204030204" pitchFamily="34" charset="0"/>
                        </a:rPr>
                        <a:t>-0.006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a:effectLst/>
                          <a:latin typeface="Calibri" panose="020F0502020204030204" pitchFamily="34" charset="0"/>
                        </a:rPr>
                        <a:t>-0.002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3812500"/>
                  </a:ext>
                </a:extLst>
              </a:tr>
              <a:tr h="212377">
                <a:tc>
                  <a:txBody>
                    <a:bodyPr/>
                    <a:lstStyle/>
                    <a:p>
                      <a:pPr algn="l" fontAlgn="b"/>
                      <a:r>
                        <a:rPr lang="zh-CN" altLang="en-US" sz="1600" b="0" i="0" u="none" strike="noStrike">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a:effectLst/>
                          <a:latin typeface="Calibri" panose="020F0502020204030204" pitchFamily="34" charset="0"/>
                        </a:rPr>
                        <a:t>(0.009)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a:effectLst/>
                          <a:latin typeface="Calibri" panose="020F0502020204030204" pitchFamily="34" charset="0"/>
                        </a:rPr>
                        <a:t>(0.014)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a:effectLst/>
                          <a:latin typeface="Calibri" panose="020F0502020204030204" pitchFamily="34" charset="0"/>
                        </a:rPr>
                        <a:t>(0.016)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3111295"/>
                  </a:ext>
                </a:extLst>
              </a:tr>
              <a:tr h="212377">
                <a:tc>
                  <a:txBody>
                    <a:bodyPr/>
                    <a:lstStyle/>
                    <a:p>
                      <a:pPr algn="l" fontAlgn="b"/>
                      <a:r>
                        <a:rPr lang="en-US" sz="1600" b="0" i="0" u="none" strike="noStrike">
                          <a:effectLst/>
                          <a:latin typeface="Calibri" panose="020F0502020204030204" pitchFamily="34" charset="0"/>
                        </a:rPr>
                        <a:t>Observations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a:effectLst/>
                          <a:latin typeface="Calibri" panose="020F0502020204030204" pitchFamily="34" charset="0"/>
                        </a:rPr>
                        <a:t>902,100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a:effectLst/>
                          <a:latin typeface="Calibri" panose="020F0502020204030204" pitchFamily="34" charset="0"/>
                        </a:rPr>
                        <a:t>895,087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a:effectLst/>
                          <a:latin typeface="Calibri" panose="020F0502020204030204" pitchFamily="34" charset="0"/>
                        </a:rPr>
                        <a:t>891,408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8245551"/>
                  </a:ext>
                </a:extLst>
              </a:tr>
              <a:tr h="212377">
                <a:tc>
                  <a:txBody>
                    <a:bodyPr/>
                    <a:lstStyle/>
                    <a:p>
                      <a:pPr algn="l" fontAlgn="b"/>
                      <a:r>
                        <a:rPr lang="en-US" sz="1600" b="0" i="0" u="none" strike="noStrike">
                          <a:effectLst/>
                          <a:latin typeface="Calibri" panose="020F0502020204030204" pitchFamily="34" charset="0"/>
                        </a:rPr>
                        <a:t>R-squared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a:effectLst/>
                          <a:latin typeface="Calibri" panose="020F0502020204030204" pitchFamily="34" charset="0"/>
                        </a:rPr>
                        <a:t>0.973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a:effectLst/>
                          <a:latin typeface="Calibri" panose="020F0502020204030204" pitchFamily="34" charset="0"/>
                        </a:rPr>
                        <a:t>0.973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600" b="0" i="0" u="none" strike="noStrike" dirty="0">
                          <a:effectLst/>
                          <a:latin typeface="Calibri" panose="020F0502020204030204" pitchFamily="34" charset="0"/>
                        </a:rPr>
                        <a:t>0.973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3364210"/>
                  </a:ext>
                </a:extLst>
              </a:tr>
            </a:tbl>
          </a:graphicData>
        </a:graphic>
      </p:graphicFrame>
    </p:spTree>
    <p:extLst>
      <p:ext uri="{BB962C8B-B14F-4D97-AF65-F5344CB8AC3E}">
        <p14:creationId xmlns:p14="http://schemas.microsoft.com/office/powerpoint/2010/main" val="23607165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Endogenous problem</a:t>
            </a:r>
            <a:endParaRPr lang="zh-CN" altLang="en-US" dirty="0"/>
          </a:p>
        </p:txBody>
      </p:sp>
      <p:sp>
        <p:nvSpPr>
          <p:cNvPr id="3" name="内容占位符 2"/>
          <p:cNvSpPr>
            <a:spLocks noGrp="1"/>
          </p:cNvSpPr>
          <p:nvPr>
            <p:ph idx="1"/>
          </p:nvPr>
        </p:nvSpPr>
        <p:spPr>
          <a:xfrm>
            <a:off x="195469" y="803375"/>
            <a:ext cx="5900531" cy="5275925"/>
          </a:xfrm>
        </p:spPr>
        <p:txBody>
          <a:bodyPr>
            <a:noAutofit/>
          </a:bodyPr>
          <a:lstStyle/>
          <a:p>
            <a:r>
              <a:rPr lang="en-US" altLang="zh-CN" sz="2400" b="1" dirty="0"/>
              <a:t>Endogenous problems caused by reverse causal relations and omitted variables.</a:t>
            </a:r>
            <a:r>
              <a:rPr lang="en-US" altLang="zh-CN" sz="2400" dirty="0"/>
              <a:t> </a:t>
            </a:r>
          </a:p>
          <a:p>
            <a:r>
              <a:rPr lang="en-US" altLang="zh-CN" sz="2400" dirty="0"/>
              <a:t>Following </a:t>
            </a:r>
            <a:r>
              <a:rPr lang="en-US" altLang="zh-CN" sz="2400" dirty="0" err="1"/>
              <a:t>Acemoglu</a:t>
            </a:r>
            <a:r>
              <a:rPr lang="en-US" altLang="zh-CN" sz="2400" dirty="0"/>
              <a:t> (2013), </a:t>
            </a:r>
            <a:r>
              <a:rPr lang="en-US" altLang="zh-CN" sz="2400" dirty="0" err="1"/>
              <a:t>Acemoglu</a:t>
            </a:r>
            <a:r>
              <a:rPr lang="en-US" altLang="zh-CN" sz="2400" dirty="0"/>
              <a:t> and </a:t>
            </a:r>
            <a:r>
              <a:rPr lang="en-US" altLang="zh-CN" sz="2400" dirty="0" err="1"/>
              <a:t>Restrepo</a:t>
            </a:r>
            <a:r>
              <a:rPr lang="en-US" altLang="zh-CN" sz="2400" dirty="0"/>
              <a:t>(2018), we use </a:t>
            </a:r>
            <a:r>
              <a:rPr lang="en-US" altLang="zh-CN" sz="2400" b="1" dirty="0"/>
              <a:t>IV </a:t>
            </a:r>
            <a:r>
              <a:rPr lang="en-US" altLang="zh-CN" sz="2400" b="1" dirty="0">
                <a:latin typeface="Calibri" panose="020F0502020204030204" pitchFamily="34" charset="0"/>
              </a:rPr>
              <a:t>low2_EU=</a:t>
            </a:r>
            <a:r>
              <a:rPr lang="en-US" altLang="zh-CN" sz="2400" b="1" dirty="0"/>
              <a:t>robot by industry in EU* low skill ratio</a:t>
            </a:r>
            <a:r>
              <a:rPr lang="en-US" altLang="zh-CN" sz="2400" dirty="0"/>
              <a:t> (calculate from 2004 economic census, and define low skill by workers with high school and below education).</a:t>
            </a:r>
          </a:p>
          <a:p>
            <a:pPr lvl="1"/>
            <a:r>
              <a:rPr lang="en-US" altLang="zh-CN" sz="2400" i="1" dirty="0"/>
              <a:t>Robots use in European countries in a particular industry will affect robot use in the same industry in China, but will not affect product quality in China through ways other than robot use. </a:t>
            </a:r>
          </a:p>
          <a:p>
            <a:pPr lvl="1"/>
            <a:r>
              <a:rPr lang="en-US" altLang="zh-CN" sz="2400" i="1" dirty="0"/>
              <a:t>low skill labor intensive industries are more likely to use robot to replace labor</a:t>
            </a:r>
            <a:endParaRPr lang="zh-CN" altLang="en-US" sz="2400" i="1" dirty="0"/>
          </a:p>
        </p:txBody>
      </p:sp>
      <p:graphicFrame>
        <p:nvGraphicFramePr>
          <p:cNvPr id="4" name="表格 3"/>
          <p:cNvGraphicFramePr>
            <a:graphicFrameLocks noGrp="1"/>
          </p:cNvGraphicFramePr>
          <p:nvPr>
            <p:extLst>
              <p:ext uri="{D42A27DB-BD31-4B8C-83A1-F6EECF244321}">
                <p14:modId xmlns:p14="http://schemas.microsoft.com/office/powerpoint/2010/main" val="3576911855"/>
              </p:ext>
            </p:extLst>
          </p:nvPr>
        </p:nvGraphicFramePr>
        <p:xfrm>
          <a:off x="6170212" y="1668820"/>
          <a:ext cx="5716419" cy="3697940"/>
        </p:xfrm>
        <a:graphic>
          <a:graphicData uri="http://schemas.openxmlformats.org/drawingml/2006/table">
            <a:tbl>
              <a:tblPr firstRow="1" firstCol="1" bandRow="1">
                <a:tableStyleId>{5940675A-B579-460E-94D1-54222C63F5DA}</a:tableStyleId>
              </a:tblPr>
              <a:tblGrid>
                <a:gridCol w="1285878">
                  <a:extLst>
                    <a:ext uri="{9D8B030D-6E8A-4147-A177-3AD203B41FA5}">
                      <a16:colId xmlns:a16="http://schemas.microsoft.com/office/drawing/2014/main" val="694280098"/>
                    </a:ext>
                  </a:extLst>
                </a:gridCol>
                <a:gridCol w="1140179">
                  <a:extLst>
                    <a:ext uri="{9D8B030D-6E8A-4147-A177-3AD203B41FA5}">
                      <a16:colId xmlns:a16="http://schemas.microsoft.com/office/drawing/2014/main" val="1491671520"/>
                    </a:ext>
                  </a:extLst>
                </a:gridCol>
                <a:gridCol w="1098904">
                  <a:extLst>
                    <a:ext uri="{9D8B030D-6E8A-4147-A177-3AD203B41FA5}">
                      <a16:colId xmlns:a16="http://schemas.microsoft.com/office/drawing/2014/main" val="881593273"/>
                    </a:ext>
                  </a:extLst>
                </a:gridCol>
                <a:gridCol w="1092554">
                  <a:extLst>
                    <a:ext uri="{9D8B030D-6E8A-4147-A177-3AD203B41FA5}">
                      <a16:colId xmlns:a16="http://schemas.microsoft.com/office/drawing/2014/main" val="1228528341"/>
                    </a:ext>
                  </a:extLst>
                </a:gridCol>
                <a:gridCol w="1098904">
                  <a:extLst>
                    <a:ext uri="{9D8B030D-6E8A-4147-A177-3AD203B41FA5}">
                      <a16:colId xmlns:a16="http://schemas.microsoft.com/office/drawing/2014/main" val="3017136035"/>
                    </a:ext>
                  </a:extLst>
                </a:gridCol>
              </a:tblGrid>
              <a:tr h="159978">
                <a:tc>
                  <a:txBody>
                    <a:bodyPr/>
                    <a:lstStyle/>
                    <a:p>
                      <a:pPr marL="0" indent="127000" algn="ctr" defTabSz="914400" rtl="0" eaLnBrk="1" fontAlgn="b" latinLnBrk="0" hangingPunct="1">
                        <a:lnSpc>
                          <a:spcPct val="150000"/>
                        </a:lnSpc>
                        <a:spcAft>
                          <a:spcPts val="0"/>
                        </a:spcAft>
                      </a:pPr>
                      <a:r>
                        <a:rPr lang="zh-CN" sz="1600" b="0" i="0" u="none" strike="noStrike" kern="1200" dirty="0">
                          <a:solidFill>
                            <a:schemeClr val="tx1"/>
                          </a:solidFill>
                          <a:effectLst/>
                          <a:latin typeface="Calibri" panose="020F0502020204030204" pitchFamily="34" charset="0"/>
                          <a:ea typeface="+mn-ea"/>
                          <a:cs typeface="+mn-cs"/>
                        </a:rPr>
                        <a:t>　</a:t>
                      </a:r>
                    </a:p>
                  </a:txBody>
                  <a:tcPr marL="47802" marR="47802" marT="0" marB="0"/>
                </a:tc>
                <a:tc>
                  <a:txBody>
                    <a:bodyPr/>
                    <a:lstStyle/>
                    <a:p>
                      <a:pPr marL="0" indent="127000" algn="ctr" defTabSz="914400" rtl="0" eaLnBrk="1" fontAlgn="b" latinLnBrk="0" hangingPunct="1">
                        <a:lnSpc>
                          <a:spcPct val="150000"/>
                        </a:lnSpc>
                        <a:spcAft>
                          <a:spcPts val="0"/>
                        </a:spcAft>
                      </a:pPr>
                      <a:r>
                        <a:rPr lang="en-US" sz="1600" b="0" i="0" u="none" strike="noStrike" kern="1200">
                          <a:solidFill>
                            <a:schemeClr val="tx1"/>
                          </a:solidFill>
                          <a:effectLst/>
                          <a:latin typeface="Calibri" panose="020F0502020204030204" pitchFamily="34" charset="0"/>
                          <a:ea typeface="+mn-ea"/>
                          <a:cs typeface="+mn-cs"/>
                        </a:rPr>
                        <a:t>(1)</a:t>
                      </a:r>
                      <a:endParaRPr lang="zh-CN" sz="1600" b="0" i="0" u="none" strike="noStrike" kern="1200">
                        <a:solidFill>
                          <a:schemeClr val="tx1"/>
                        </a:solidFill>
                        <a:effectLst/>
                        <a:latin typeface="Calibri" panose="020F0502020204030204" pitchFamily="34" charset="0"/>
                        <a:ea typeface="+mn-ea"/>
                        <a:cs typeface="+mn-cs"/>
                      </a:endParaRPr>
                    </a:p>
                  </a:txBody>
                  <a:tcPr marL="47802" marR="47802" marT="0" marB="0"/>
                </a:tc>
                <a:tc>
                  <a:txBody>
                    <a:bodyPr/>
                    <a:lstStyle/>
                    <a:p>
                      <a:pPr marL="0" indent="127000" algn="ctr" defTabSz="914400" rtl="0" eaLnBrk="1" fontAlgn="b" latinLnBrk="0" hangingPunct="1">
                        <a:lnSpc>
                          <a:spcPct val="150000"/>
                        </a:lnSpc>
                        <a:spcAft>
                          <a:spcPts val="0"/>
                        </a:spcAft>
                      </a:pPr>
                      <a:r>
                        <a:rPr lang="en-US" sz="1600" b="0" i="0" u="none" strike="noStrike" kern="1200">
                          <a:solidFill>
                            <a:schemeClr val="tx1"/>
                          </a:solidFill>
                          <a:effectLst/>
                          <a:latin typeface="Calibri" panose="020F0502020204030204" pitchFamily="34" charset="0"/>
                          <a:ea typeface="+mn-ea"/>
                          <a:cs typeface="+mn-cs"/>
                        </a:rPr>
                        <a:t>(2)</a:t>
                      </a:r>
                      <a:endParaRPr lang="zh-CN" sz="1600" b="0" i="0" u="none" strike="noStrike" kern="1200">
                        <a:solidFill>
                          <a:schemeClr val="tx1"/>
                        </a:solidFill>
                        <a:effectLst/>
                        <a:latin typeface="Calibri" panose="020F0502020204030204" pitchFamily="34" charset="0"/>
                        <a:ea typeface="+mn-ea"/>
                        <a:cs typeface="+mn-cs"/>
                      </a:endParaRPr>
                    </a:p>
                  </a:txBody>
                  <a:tcPr marL="47802" marR="47802" marT="0" marB="0"/>
                </a:tc>
                <a:tc>
                  <a:txBody>
                    <a:bodyPr/>
                    <a:lstStyle/>
                    <a:p>
                      <a:pPr marL="0" indent="127000" algn="ctr" defTabSz="914400" rtl="0" eaLnBrk="1" fontAlgn="b" latinLnBrk="0" hangingPunct="1">
                        <a:lnSpc>
                          <a:spcPct val="150000"/>
                        </a:lnSpc>
                        <a:spcAft>
                          <a:spcPts val="0"/>
                        </a:spcAft>
                      </a:pPr>
                      <a:r>
                        <a:rPr lang="en-US" sz="1600" b="0" i="0" u="none" strike="noStrike" kern="1200">
                          <a:solidFill>
                            <a:schemeClr val="tx1"/>
                          </a:solidFill>
                          <a:effectLst/>
                          <a:latin typeface="Calibri" panose="020F0502020204030204" pitchFamily="34" charset="0"/>
                          <a:ea typeface="+mn-ea"/>
                          <a:cs typeface="+mn-cs"/>
                        </a:rPr>
                        <a:t>(3)</a:t>
                      </a:r>
                      <a:endParaRPr lang="zh-CN" sz="1600" b="0" i="0" u="none" strike="noStrike" kern="1200">
                        <a:solidFill>
                          <a:schemeClr val="tx1"/>
                        </a:solidFill>
                        <a:effectLst/>
                        <a:latin typeface="Calibri" panose="020F0502020204030204" pitchFamily="34" charset="0"/>
                        <a:ea typeface="+mn-ea"/>
                        <a:cs typeface="+mn-cs"/>
                      </a:endParaRPr>
                    </a:p>
                  </a:txBody>
                  <a:tcPr marL="47802" marR="47802" marT="0" marB="0"/>
                </a:tc>
                <a:tc>
                  <a:txBody>
                    <a:bodyPr/>
                    <a:lstStyle/>
                    <a:p>
                      <a:pPr marL="0" indent="127000" algn="ctr" defTabSz="914400" rtl="0" eaLnBrk="1" fontAlgn="b" latinLnBrk="0" hangingPunct="1">
                        <a:lnSpc>
                          <a:spcPct val="150000"/>
                        </a:lnSpc>
                        <a:spcAft>
                          <a:spcPts val="0"/>
                        </a:spcAft>
                      </a:pPr>
                      <a:r>
                        <a:rPr lang="en-US" sz="1600" b="0" i="0" u="none" strike="noStrike" kern="1200" dirty="0">
                          <a:solidFill>
                            <a:schemeClr val="tx1"/>
                          </a:solidFill>
                          <a:effectLst/>
                          <a:latin typeface="Calibri" panose="020F0502020204030204" pitchFamily="34" charset="0"/>
                          <a:ea typeface="+mn-ea"/>
                          <a:cs typeface="+mn-cs"/>
                        </a:rPr>
                        <a:t>(4)</a:t>
                      </a:r>
                      <a:endParaRPr lang="zh-CN" sz="1600" b="0" i="0" u="none" strike="noStrike" kern="1200" dirty="0">
                        <a:solidFill>
                          <a:schemeClr val="tx1"/>
                        </a:solidFill>
                        <a:effectLst/>
                        <a:latin typeface="Calibri" panose="020F0502020204030204" pitchFamily="34" charset="0"/>
                        <a:ea typeface="+mn-ea"/>
                        <a:cs typeface="+mn-cs"/>
                      </a:endParaRPr>
                    </a:p>
                  </a:txBody>
                  <a:tcPr marL="47802" marR="47802" marT="0" marB="0"/>
                </a:tc>
                <a:extLst>
                  <a:ext uri="{0D108BD9-81ED-4DB2-BD59-A6C34878D82A}">
                    <a16:rowId xmlns:a16="http://schemas.microsoft.com/office/drawing/2014/main" val="2211482064"/>
                  </a:ext>
                </a:extLst>
              </a:tr>
              <a:tr h="159978">
                <a:tc>
                  <a:txBody>
                    <a:bodyPr/>
                    <a:lstStyle/>
                    <a:p>
                      <a:pPr marL="0" indent="127000" algn="ctr" defTabSz="914400" rtl="0" eaLnBrk="1" fontAlgn="b" latinLnBrk="0" hangingPunct="1">
                        <a:lnSpc>
                          <a:spcPct val="150000"/>
                        </a:lnSpc>
                        <a:spcAft>
                          <a:spcPts val="0"/>
                        </a:spcAft>
                      </a:pPr>
                      <a:r>
                        <a:rPr lang="en-US" sz="1600" b="0" i="0" u="none" strike="noStrike" kern="1200" dirty="0">
                          <a:solidFill>
                            <a:schemeClr val="tx1"/>
                          </a:solidFill>
                          <a:effectLst/>
                          <a:latin typeface="Calibri" panose="020F0502020204030204" pitchFamily="34" charset="0"/>
                          <a:ea typeface="+mn-ea"/>
                          <a:cs typeface="+mn-cs"/>
                        </a:rPr>
                        <a:t>VARIABLES</a:t>
                      </a:r>
                      <a:endParaRPr lang="zh-CN" sz="1600" b="0" i="0" u="none" strike="noStrike" kern="1200" dirty="0">
                        <a:solidFill>
                          <a:schemeClr val="tx1"/>
                        </a:solidFill>
                        <a:effectLst/>
                        <a:latin typeface="Calibri" panose="020F0502020204030204" pitchFamily="34" charset="0"/>
                        <a:ea typeface="+mn-ea"/>
                        <a:cs typeface="+mn-cs"/>
                      </a:endParaRPr>
                    </a:p>
                  </a:txBody>
                  <a:tcPr marL="47802" marR="47802" marT="0" marB="0"/>
                </a:tc>
                <a:tc gridSpan="2">
                  <a:txBody>
                    <a:bodyPr/>
                    <a:lstStyle/>
                    <a:p>
                      <a:pPr marL="0" indent="127000" algn="ctr" defTabSz="914400" rtl="0" eaLnBrk="1" fontAlgn="b" latinLnBrk="0" hangingPunct="1">
                        <a:lnSpc>
                          <a:spcPct val="150000"/>
                        </a:lnSpc>
                        <a:spcAft>
                          <a:spcPts val="0"/>
                        </a:spcAft>
                      </a:pPr>
                      <a:r>
                        <a:rPr lang="en-US" sz="1600" b="0" i="0" u="none" strike="noStrike" kern="1200" dirty="0" err="1">
                          <a:solidFill>
                            <a:schemeClr val="tx1"/>
                          </a:solidFill>
                          <a:effectLst/>
                          <a:latin typeface="Calibri" panose="020F0502020204030204" pitchFamily="34" charset="0"/>
                          <a:ea typeface="+mn-ea"/>
                          <a:cs typeface="+mn-cs"/>
                        </a:rPr>
                        <a:t>quality_Broda</a:t>
                      </a:r>
                      <a:endParaRPr lang="zh-CN" sz="1600" b="0" i="0" u="none" strike="noStrike" kern="1200" dirty="0">
                        <a:solidFill>
                          <a:schemeClr val="tx1"/>
                        </a:solidFill>
                        <a:effectLst/>
                        <a:latin typeface="Calibri" panose="020F0502020204030204" pitchFamily="34" charset="0"/>
                        <a:ea typeface="+mn-ea"/>
                        <a:cs typeface="+mn-cs"/>
                      </a:endParaRPr>
                    </a:p>
                  </a:txBody>
                  <a:tcPr marL="47802" marR="47802" marT="0" marB="0"/>
                </a:tc>
                <a:tc hMerge="1">
                  <a:txBody>
                    <a:bodyPr/>
                    <a:lstStyle/>
                    <a:p>
                      <a:endParaRPr lang="zh-CN" altLang="en-US"/>
                    </a:p>
                  </a:txBody>
                  <a:tcPr/>
                </a:tc>
                <a:tc gridSpan="2">
                  <a:txBody>
                    <a:bodyPr/>
                    <a:lstStyle/>
                    <a:p>
                      <a:pPr marL="0" indent="127000" algn="ctr" defTabSz="914400" rtl="0" eaLnBrk="1" fontAlgn="b" latinLnBrk="0" hangingPunct="1">
                        <a:lnSpc>
                          <a:spcPct val="150000"/>
                        </a:lnSpc>
                        <a:spcAft>
                          <a:spcPts val="0"/>
                        </a:spcAft>
                      </a:pPr>
                      <a:r>
                        <a:rPr lang="en-US" sz="1600" b="0" i="0" u="none" strike="noStrike" kern="1200">
                          <a:solidFill>
                            <a:schemeClr val="tx1"/>
                          </a:solidFill>
                          <a:effectLst/>
                          <a:latin typeface="Calibri" panose="020F0502020204030204" pitchFamily="34" charset="0"/>
                          <a:ea typeface="+mn-ea"/>
                          <a:cs typeface="+mn-cs"/>
                        </a:rPr>
                        <a:t>Log price</a:t>
                      </a:r>
                      <a:endParaRPr lang="zh-CN" sz="1600" b="0" i="0" u="none" strike="noStrike" kern="1200">
                        <a:solidFill>
                          <a:schemeClr val="tx1"/>
                        </a:solidFill>
                        <a:effectLst/>
                        <a:latin typeface="Calibri" panose="020F0502020204030204" pitchFamily="34" charset="0"/>
                        <a:ea typeface="+mn-ea"/>
                        <a:cs typeface="+mn-cs"/>
                      </a:endParaRPr>
                    </a:p>
                  </a:txBody>
                  <a:tcPr marL="47802" marR="47802" marT="0" marB="0"/>
                </a:tc>
                <a:tc hMerge="1">
                  <a:txBody>
                    <a:bodyPr/>
                    <a:lstStyle/>
                    <a:p>
                      <a:endParaRPr lang="zh-CN" altLang="en-US"/>
                    </a:p>
                  </a:txBody>
                  <a:tcPr/>
                </a:tc>
                <a:extLst>
                  <a:ext uri="{0D108BD9-81ED-4DB2-BD59-A6C34878D82A}">
                    <a16:rowId xmlns:a16="http://schemas.microsoft.com/office/drawing/2014/main" val="2216468743"/>
                  </a:ext>
                </a:extLst>
              </a:tr>
              <a:tr h="406100">
                <a:tc>
                  <a:txBody>
                    <a:bodyPr/>
                    <a:lstStyle/>
                    <a:p>
                      <a:pPr marL="0" indent="127000" algn="ctr" defTabSz="914400" rtl="0" eaLnBrk="1" fontAlgn="b" latinLnBrk="0" hangingPunct="1">
                        <a:lnSpc>
                          <a:spcPct val="150000"/>
                        </a:lnSpc>
                        <a:spcAft>
                          <a:spcPts val="0"/>
                        </a:spcAft>
                      </a:pPr>
                      <a:r>
                        <a:rPr lang="en-US" altLang="zh-CN" sz="1600" b="1" i="0" u="none" strike="noStrike" kern="1200" dirty="0">
                          <a:solidFill>
                            <a:schemeClr val="tx1"/>
                          </a:solidFill>
                          <a:effectLst/>
                          <a:latin typeface="Calibri" panose="020F0502020204030204" pitchFamily="34" charset="0"/>
                          <a:ea typeface="+mn-ea"/>
                          <a:cs typeface="+mn-cs"/>
                        </a:rPr>
                        <a:t>robot</a:t>
                      </a:r>
                      <a:endParaRPr lang="zh-CN" sz="1600" b="1" i="0" u="none" strike="noStrike" kern="1200" dirty="0">
                        <a:solidFill>
                          <a:schemeClr val="tx1"/>
                        </a:solidFill>
                        <a:effectLst/>
                        <a:latin typeface="Calibri" panose="020F0502020204030204" pitchFamily="34" charset="0"/>
                        <a:ea typeface="+mn-ea"/>
                        <a:cs typeface="+mn-cs"/>
                      </a:endParaRPr>
                    </a:p>
                  </a:txBody>
                  <a:tcPr marL="47802" marR="47802" marT="0" marB="0"/>
                </a:tc>
                <a:tc>
                  <a:txBody>
                    <a:bodyPr/>
                    <a:lstStyle/>
                    <a:p>
                      <a:pPr marL="0" indent="127000" algn="ctr" defTabSz="914400" rtl="0" eaLnBrk="1" fontAlgn="b" latinLnBrk="0" hangingPunct="1">
                        <a:lnSpc>
                          <a:spcPct val="150000"/>
                        </a:lnSpc>
                        <a:spcAft>
                          <a:spcPts val="0"/>
                        </a:spcAft>
                      </a:pPr>
                      <a:r>
                        <a:rPr lang="en-US" sz="1600" b="0" i="0" u="none" strike="noStrike" kern="1200" dirty="0">
                          <a:solidFill>
                            <a:schemeClr val="tx1"/>
                          </a:solidFill>
                          <a:effectLst/>
                          <a:latin typeface="Calibri" panose="020F0502020204030204" pitchFamily="34" charset="0"/>
                          <a:ea typeface="+mn-ea"/>
                          <a:cs typeface="+mn-cs"/>
                        </a:rPr>
                        <a:t>10.379***</a:t>
                      </a:r>
                      <a:endParaRPr lang="zh-CN" sz="1600" b="0" i="0" u="none" strike="noStrike" kern="1200" dirty="0">
                        <a:solidFill>
                          <a:schemeClr val="tx1"/>
                        </a:solidFill>
                        <a:effectLst/>
                        <a:latin typeface="Calibri" panose="020F0502020204030204" pitchFamily="34" charset="0"/>
                        <a:ea typeface="+mn-ea"/>
                        <a:cs typeface="+mn-cs"/>
                      </a:endParaRPr>
                    </a:p>
                  </a:txBody>
                  <a:tcPr marL="47802" marR="47802" marT="0" marB="0"/>
                </a:tc>
                <a:tc>
                  <a:txBody>
                    <a:bodyPr/>
                    <a:lstStyle/>
                    <a:p>
                      <a:pPr marL="0" indent="127000" algn="ctr" defTabSz="914400" rtl="0" eaLnBrk="1" fontAlgn="b" latinLnBrk="0" hangingPunct="1">
                        <a:lnSpc>
                          <a:spcPct val="150000"/>
                        </a:lnSpc>
                        <a:spcAft>
                          <a:spcPts val="0"/>
                        </a:spcAft>
                      </a:pPr>
                      <a:r>
                        <a:rPr lang="en-US" sz="1600" b="0" i="0" u="none" strike="noStrike" kern="1200" dirty="0">
                          <a:solidFill>
                            <a:schemeClr val="tx1"/>
                          </a:solidFill>
                          <a:effectLst/>
                          <a:latin typeface="Calibri" panose="020F0502020204030204" pitchFamily="34" charset="0"/>
                          <a:ea typeface="+mn-ea"/>
                          <a:cs typeface="+mn-cs"/>
                        </a:rPr>
                        <a:t>7.098**</a:t>
                      </a:r>
                      <a:endParaRPr lang="zh-CN" sz="1600" b="0" i="0" u="none" strike="noStrike" kern="1200" dirty="0">
                        <a:solidFill>
                          <a:schemeClr val="tx1"/>
                        </a:solidFill>
                        <a:effectLst/>
                        <a:latin typeface="Calibri" panose="020F0502020204030204" pitchFamily="34" charset="0"/>
                        <a:ea typeface="+mn-ea"/>
                        <a:cs typeface="+mn-cs"/>
                      </a:endParaRPr>
                    </a:p>
                  </a:txBody>
                  <a:tcPr marL="47802" marR="47802" marT="0" marB="0"/>
                </a:tc>
                <a:tc>
                  <a:txBody>
                    <a:bodyPr/>
                    <a:lstStyle/>
                    <a:p>
                      <a:pPr marL="0" indent="127000" algn="ctr" defTabSz="914400" rtl="0" eaLnBrk="1" fontAlgn="b" latinLnBrk="0" hangingPunct="1">
                        <a:lnSpc>
                          <a:spcPct val="150000"/>
                        </a:lnSpc>
                        <a:spcAft>
                          <a:spcPts val="0"/>
                        </a:spcAft>
                      </a:pPr>
                      <a:r>
                        <a:rPr lang="en-US" sz="1600" b="0" i="0" u="none" strike="noStrike" kern="1200" dirty="0">
                          <a:solidFill>
                            <a:schemeClr val="tx1"/>
                          </a:solidFill>
                          <a:effectLst/>
                          <a:latin typeface="Calibri" panose="020F0502020204030204" pitchFamily="34" charset="0"/>
                          <a:ea typeface="+mn-ea"/>
                          <a:cs typeface="+mn-cs"/>
                        </a:rPr>
                        <a:t>0.492</a:t>
                      </a:r>
                      <a:endParaRPr lang="zh-CN" sz="1600" b="0" i="0" u="none" strike="noStrike" kern="1200" dirty="0">
                        <a:solidFill>
                          <a:schemeClr val="tx1"/>
                        </a:solidFill>
                        <a:effectLst/>
                        <a:latin typeface="Calibri" panose="020F0502020204030204" pitchFamily="34" charset="0"/>
                        <a:ea typeface="+mn-ea"/>
                        <a:cs typeface="+mn-cs"/>
                      </a:endParaRPr>
                    </a:p>
                  </a:txBody>
                  <a:tcPr marL="47802" marR="47802" marT="0" marB="0"/>
                </a:tc>
                <a:tc>
                  <a:txBody>
                    <a:bodyPr/>
                    <a:lstStyle/>
                    <a:p>
                      <a:pPr marL="0" indent="127000" algn="ctr" defTabSz="914400" rtl="0" eaLnBrk="1" fontAlgn="b" latinLnBrk="0" hangingPunct="1">
                        <a:lnSpc>
                          <a:spcPct val="150000"/>
                        </a:lnSpc>
                        <a:spcAft>
                          <a:spcPts val="0"/>
                        </a:spcAft>
                      </a:pPr>
                      <a:r>
                        <a:rPr lang="en-US" sz="1600" b="0" i="0" u="none" strike="noStrike" kern="1200" dirty="0">
                          <a:solidFill>
                            <a:schemeClr val="tx1"/>
                          </a:solidFill>
                          <a:effectLst/>
                          <a:latin typeface="Calibri" panose="020F0502020204030204" pitchFamily="34" charset="0"/>
                          <a:ea typeface="+mn-ea"/>
                          <a:cs typeface="+mn-cs"/>
                        </a:rPr>
                        <a:t>-0.086</a:t>
                      </a:r>
                      <a:endParaRPr lang="zh-CN" sz="1600" b="0" i="0" u="none" strike="noStrike" kern="1200" dirty="0">
                        <a:solidFill>
                          <a:schemeClr val="tx1"/>
                        </a:solidFill>
                        <a:effectLst/>
                        <a:latin typeface="Calibri" panose="020F0502020204030204" pitchFamily="34" charset="0"/>
                        <a:ea typeface="+mn-ea"/>
                        <a:cs typeface="+mn-cs"/>
                      </a:endParaRPr>
                    </a:p>
                  </a:txBody>
                  <a:tcPr marL="47802" marR="47802" marT="0" marB="0"/>
                </a:tc>
                <a:extLst>
                  <a:ext uri="{0D108BD9-81ED-4DB2-BD59-A6C34878D82A}">
                    <a16:rowId xmlns:a16="http://schemas.microsoft.com/office/drawing/2014/main" val="4238381694"/>
                  </a:ext>
                </a:extLst>
              </a:tr>
              <a:tr h="159978">
                <a:tc>
                  <a:txBody>
                    <a:bodyPr/>
                    <a:lstStyle/>
                    <a:p>
                      <a:pPr marL="0" algn="ctr" defTabSz="914400" rtl="0" eaLnBrk="1" fontAlgn="b" latinLnBrk="0" hangingPunct="1"/>
                      <a:endParaRPr lang="zh-CN" sz="1600" b="0" i="0" u="none" strike="noStrike" kern="1200" dirty="0">
                        <a:solidFill>
                          <a:schemeClr val="tx1"/>
                        </a:solidFill>
                        <a:effectLst/>
                        <a:latin typeface="Calibri" panose="020F0502020204030204" pitchFamily="34" charset="0"/>
                        <a:ea typeface="+mn-ea"/>
                        <a:cs typeface="+mn-cs"/>
                      </a:endParaRPr>
                    </a:p>
                  </a:txBody>
                  <a:tcPr marL="47802" marR="47802" marT="0" marB="0"/>
                </a:tc>
                <a:tc>
                  <a:txBody>
                    <a:bodyPr/>
                    <a:lstStyle/>
                    <a:p>
                      <a:pPr marL="0" indent="127000" algn="ctr" defTabSz="914400" rtl="0" eaLnBrk="1" fontAlgn="b" latinLnBrk="0" hangingPunct="1">
                        <a:lnSpc>
                          <a:spcPct val="150000"/>
                        </a:lnSpc>
                        <a:spcAft>
                          <a:spcPts val="0"/>
                        </a:spcAft>
                      </a:pPr>
                      <a:r>
                        <a:rPr lang="en-US" sz="1600" b="0" i="0" u="none" strike="noStrike" kern="1200" dirty="0">
                          <a:solidFill>
                            <a:schemeClr val="tx1"/>
                          </a:solidFill>
                          <a:effectLst/>
                          <a:latin typeface="Calibri" panose="020F0502020204030204" pitchFamily="34" charset="0"/>
                          <a:ea typeface="+mn-ea"/>
                          <a:cs typeface="+mn-cs"/>
                        </a:rPr>
                        <a:t>(3.857)</a:t>
                      </a:r>
                      <a:endParaRPr lang="zh-CN" sz="1600" b="0" i="0" u="none" strike="noStrike" kern="1200" dirty="0">
                        <a:solidFill>
                          <a:schemeClr val="tx1"/>
                        </a:solidFill>
                        <a:effectLst/>
                        <a:latin typeface="Calibri" panose="020F0502020204030204" pitchFamily="34" charset="0"/>
                        <a:ea typeface="+mn-ea"/>
                        <a:cs typeface="+mn-cs"/>
                      </a:endParaRPr>
                    </a:p>
                  </a:txBody>
                  <a:tcPr marL="47802" marR="47802" marT="0" marB="0"/>
                </a:tc>
                <a:tc>
                  <a:txBody>
                    <a:bodyPr/>
                    <a:lstStyle/>
                    <a:p>
                      <a:pPr marL="0" indent="127000" algn="ctr" defTabSz="914400" rtl="0" eaLnBrk="1" fontAlgn="b" latinLnBrk="0" hangingPunct="1">
                        <a:lnSpc>
                          <a:spcPct val="150000"/>
                        </a:lnSpc>
                        <a:spcAft>
                          <a:spcPts val="0"/>
                        </a:spcAft>
                      </a:pPr>
                      <a:r>
                        <a:rPr lang="en-US" sz="1600" b="0" i="0" u="none" strike="noStrike" kern="1200" dirty="0">
                          <a:solidFill>
                            <a:schemeClr val="tx1"/>
                          </a:solidFill>
                          <a:effectLst/>
                          <a:latin typeface="Calibri" panose="020F0502020204030204" pitchFamily="34" charset="0"/>
                          <a:ea typeface="+mn-ea"/>
                          <a:cs typeface="+mn-cs"/>
                        </a:rPr>
                        <a:t>(3.172)</a:t>
                      </a:r>
                      <a:endParaRPr lang="zh-CN" sz="1600" b="0" i="0" u="none" strike="noStrike" kern="1200" dirty="0">
                        <a:solidFill>
                          <a:schemeClr val="tx1"/>
                        </a:solidFill>
                        <a:effectLst/>
                        <a:latin typeface="Calibri" panose="020F0502020204030204" pitchFamily="34" charset="0"/>
                        <a:ea typeface="+mn-ea"/>
                        <a:cs typeface="+mn-cs"/>
                      </a:endParaRPr>
                    </a:p>
                  </a:txBody>
                  <a:tcPr marL="47802" marR="47802" marT="0" marB="0"/>
                </a:tc>
                <a:tc>
                  <a:txBody>
                    <a:bodyPr/>
                    <a:lstStyle/>
                    <a:p>
                      <a:pPr marL="0" indent="127000" algn="ctr" defTabSz="914400" rtl="0" eaLnBrk="1" fontAlgn="b" latinLnBrk="0" hangingPunct="1">
                        <a:lnSpc>
                          <a:spcPct val="150000"/>
                        </a:lnSpc>
                        <a:spcAft>
                          <a:spcPts val="0"/>
                        </a:spcAft>
                      </a:pPr>
                      <a:r>
                        <a:rPr lang="en-US" sz="1600" b="0" i="0" u="none" strike="noStrike" kern="1200">
                          <a:solidFill>
                            <a:schemeClr val="tx1"/>
                          </a:solidFill>
                          <a:effectLst/>
                          <a:latin typeface="Calibri" panose="020F0502020204030204" pitchFamily="34" charset="0"/>
                          <a:ea typeface="+mn-ea"/>
                          <a:cs typeface="+mn-cs"/>
                        </a:rPr>
                        <a:t>(1.344)</a:t>
                      </a:r>
                      <a:endParaRPr lang="zh-CN" sz="1600" b="0" i="0" u="none" strike="noStrike" kern="1200">
                        <a:solidFill>
                          <a:schemeClr val="tx1"/>
                        </a:solidFill>
                        <a:effectLst/>
                        <a:latin typeface="Calibri" panose="020F0502020204030204" pitchFamily="34" charset="0"/>
                        <a:ea typeface="+mn-ea"/>
                        <a:cs typeface="+mn-cs"/>
                      </a:endParaRPr>
                    </a:p>
                  </a:txBody>
                  <a:tcPr marL="47802" marR="47802" marT="0" marB="0"/>
                </a:tc>
                <a:tc>
                  <a:txBody>
                    <a:bodyPr/>
                    <a:lstStyle/>
                    <a:p>
                      <a:pPr marL="0" indent="127000" algn="ctr" defTabSz="914400" rtl="0" eaLnBrk="1" fontAlgn="b" latinLnBrk="0" hangingPunct="1">
                        <a:lnSpc>
                          <a:spcPct val="150000"/>
                        </a:lnSpc>
                        <a:spcAft>
                          <a:spcPts val="0"/>
                        </a:spcAft>
                      </a:pPr>
                      <a:r>
                        <a:rPr lang="en-US" sz="1600" b="0" i="0" u="none" strike="noStrike" kern="1200">
                          <a:solidFill>
                            <a:schemeClr val="tx1"/>
                          </a:solidFill>
                          <a:effectLst/>
                          <a:latin typeface="Calibri" panose="020F0502020204030204" pitchFamily="34" charset="0"/>
                          <a:ea typeface="+mn-ea"/>
                          <a:cs typeface="+mn-cs"/>
                        </a:rPr>
                        <a:t>(1.226)</a:t>
                      </a:r>
                      <a:endParaRPr lang="zh-CN" sz="1600" b="0" i="0" u="none" strike="noStrike" kern="1200">
                        <a:solidFill>
                          <a:schemeClr val="tx1"/>
                        </a:solidFill>
                        <a:effectLst/>
                        <a:latin typeface="Calibri" panose="020F0502020204030204" pitchFamily="34" charset="0"/>
                        <a:ea typeface="+mn-ea"/>
                        <a:cs typeface="+mn-cs"/>
                      </a:endParaRPr>
                    </a:p>
                  </a:txBody>
                  <a:tcPr marL="47802" marR="47802" marT="0" marB="0"/>
                </a:tc>
                <a:extLst>
                  <a:ext uri="{0D108BD9-81ED-4DB2-BD59-A6C34878D82A}">
                    <a16:rowId xmlns:a16="http://schemas.microsoft.com/office/drawing/2014/main" val="698775615"/>
                  </a:ext>
                </a:extLst>
              </a:tr>
              <a:tr h="319957">
                <a:tc>
                  <a:txBody>
                    <a:bodyPr/>
                    <a:lstStyle/>
                    <a:p>
                      <a:pPr marL="0" indent="127000" algn="ctr" defTabSz="914400" rtl="0" eaLnBrk="1" fontAlgn="b" latinLnBrk="0" hangingPunct="1">
                        <a:lnSpc>
                          <a:spcPct val="150000"/>
                        </a:lnSpc>
                        <a:spcAft>
                          <a:spcPts val="0"/>
                        </a:spcAft>
                      </a:pPr>
                      <a:r>
                        <a:rPr lang="en-US" sz="1600" b="0" i="0" u="none" strike="noStrike" kern="1200" dirty="0" err="1">
                          <a:solidFill>
                            <a:schemeClr val="tx1"/>
                          </a:solidFill>
                          <a:effectLst/>
                          <a:latin typeface="Calibri" panose="020F0502020204030204" pitchFamily="34" charset="0"/>
                          <a:ea typeface="+mn-ea"/>
                          <a:cs typeface="+mn-cs"/>
                        </a:rPr>
                        <a:t>pr_match</a:t>
                      </a:r>
                      <a:endParaRPr lang="zh-CN" sz="1600" b="0" i="0" u="none" strike="noStrike" kern="1200" dirty="0">
                        <a:solidFill>
                          <a:schemeClr val="tx1"/>
                        </a:solidFill>
                        <a:effectLst/>
                        <a:latin typeface="Calibri" panose="020F0502020204030204" pitchFamily="34" charset="0"/>
                        <a:ea typeface="+mn-ea"/>
                        <a:cs typeface="+mn-cs"/>
                      </a:endParaRPr>
                    </a:p>
                  </a:txBody>
                  <a:tcPr marL="47802" marR="47802" marT="0" marB="0"/>
                </a:tc>
                <a:tc>
                  <a:txBody>
                    <a:bodyPr/>
                    <a:lstStyle/>
                    <a:p>
                      <a:pPr marL="0" algn="ctr" defTabSz="914400" rtl="0" eaLnBrk="1" fontAlgn="b" latinLnBrk="0" hangingPunct="1"/>
                      <a:endParaRPr lang="zh-CN" sz="1600" b="0" i="0" u="none" strike="noStrike" kern="1200">
                        <a:solidFill>
                          <a:schemeClr val="tx1"/>
                        </a:solidFill>
                        <a:effectLst/>
                        <a:latin typeface="Calibri" panose="020F0502020204030204" pitchFamily="34" charset="0"/>
                        <a:ea typeface="+mn-ea"/>
                        <a:cs typeface="+mn-cs"/>
                      </a:endParaRPr>
                    </a:p>
                  </a:txBody>
                  <a:tcPr marL="47802" marR="47802" marT="0" marB="0"/>
                </a:tc>
                <a:tc>
                  <a:txBody>
                    <a:bodyPr/>
                    <a:lstStyle/>
                    <a:p>
                      <a:pPr marL="0" indent="127000" algn="ctr" defTabSz="914400" rtl="0" eaLnBrk="1" fontAlgn="b" latinLnBrk="0" hangingPunct="1">
                        <a:lnSpc>
                          <a:spcPct val="150000"/>
                        </a:lnSpc>
                        <a:spcAft>
                          <a:spcPts val="0"/>
                        </a:spcAft>
                      </a:pPr>
                      <a:r>
                        <a:rPr lang="en-US" sz="1600" b="0" i="0" u="none" strike="noStrike" kern="1200" dirty="0">
                          <a:solidFill>
                            <a:schemeClr val="tx1"/>
                          </a:solidFill>
                          <a:effectLst/>
                          <a:latin typeface="Calibri" panose="020F0502020204030204" pitchFamily="34" charset="0"/>
                          <a:ea typeface="+mn-ea"/>
                          <a:cs typeface="+mn-cs"/>
                        </a:rPr>
                        <a:t>-0.808***</a:t>
                      </a:r>
                      <a:endParaRPr lang="zh-CN" sz="1600" b="0" i="0" u="none" strike="noStrike" kern="1200" dirty="0">
                        <a:solidFill>
                          <a:schemeClr val="tx1"/>
                        </a:solidFill>
                        <a:effectLst/>
                        <a:latin typeface="Calibri" panose="020F0502020204030204" pitchFamily="34" charset="0"/>
                        <a:ea typeface="+mn-ea"/>
                        <a:cs typeface="+mn-cs"/>
                      </a:endParaRPr>
                    </a:p>
                  </a:txBody>
                  <a:tcPr marL="47802" marR="47802" marT="0" marB="0"/>
                </a:tc>
                <a:tc>
                  <a:txBody>
                    <a:bodyPr/>
                    <a:lstStyle/>
                    <a:p>
                      <a:pPr marL="0" algn="ctr" defTabSz="914400" rtl="0" eaLnBrk="1" fontAlgn="b" latinLnBrk="0" hangingPunct="1"/>
                      <a:endParaRPr lang="zh-CN" sz="1600" b="0" i="0" u="none" strike="noStrike" kern="1200" dirty="0">
                        <a:solidFill>
                          <a:schemeClr val="tx1"/>
                        </a:solidFill>
                        <a:effectLst/>
                        <a:latin typeface="Calibri" panose="020F0502020204030204" pitchFamily="34" charset="0"/>
                        <a:ea typeface="+mn-ea"/>
                        <a:cs typeface="+mn-cs"/>
                      </a:endParaRPr>
                    </a:p>
                  </a:txBody>
                  <a:tcPr marL="47802" marR="47802" marT="0" marB="0"/>
                </a:tc>
                <a:tc>
                  <a:txBody>
                    <a:bodyPr/>
                    <a:lstStyle/>
                    <a:p>
                      <a:pPr marL="0" indent="127000" algn="ctr" defTabSz="914400" rtl="0" eaLnBrk="1" fontAlgn="b" latinLnBrk="0" hangingPunct="1">
                        <a:lnSpc>
                          <a:spcPct val="150000"/>
                        </a:lnSpc>
                        <a:spcAft>
                          <a:spcPts val="0"/>
                        </a:spcAft>
                      </a:pPr>
                      <a:r>
                        <a:rPr lang="en-US" sz="1600" b="0" i="0" u="none" strike="noStrike" kern="1200">
                          <a:solidFill>
                            <a:schemeClr val="tx1"/>
                          </a:solidFill>
                          <a:effectLst/>
                          <a:latin typeface="Calibri" panose="020F0502020204030204" pitchFamily="34" charset="0"/>
                          <a:ea typeface="+mn-ea"/>
                          <a:cs typeface="+mn-cs"/>
                        </a:rPr>
                        <a:t>-0.126***</a:t>
                      </a:r>
                      <a:endParaRPr lang="zh-CN" sz="1600" b="0" i="0" u="none" strike="noStrike" kern="1200">
                        <a:solidFill>
                          <a:schemeClr val="tx1"/>
                        </a:solidFill>
                        <a:effectLst/>
                        <a:latin typeface="Calibri" panose="020F0502020204030204" pitchFamily="34" charset="0"/>
                        <a:ea typeface="+mn-ea"/>
                        <a:cs typeface="+mn-cs"/>
                      </a:endParaRPr>
                    </a:p>
                  </a:txBody>
                  <a:tcPr marL="47802" marR="47802" marT="0" marB="0"/>
                </a:tc>
                <a:extLst>
                  <a:ext uri="{0D108BD9-81ED-4DB2-BD59-A6C34878D82A}">
                    <a16:rowId xmlns:a16="http://schemas.microsoft.com/office/drawing/2014/main" val="2764685244"/>
                  </a:ext>
                </a:extLst>
              </a:tr>
              <a:tr h="159978">
                <a:tc>
                  <a:txBody>
                    <a:bodyPr/>
                    <a:lstStyle/>
                    <a:p>
                      <a:pPr marL="0" algn="ctr" defTabSz="914400" rtl="0" eaLnBrk="1" fontAlgn="b" latinLnBrk="0" hangingPunct="1"/>
                      <a:endParaRPr lang="zh-CN" sz="1600" b="0" i="0" u="none" strike="noStrike" kern="1200" dirty="0">
                        <a:solidFill>
                          <a:schemeClr val="tx1"/>
                        </a:solidFill>
                        <a:effectLst/>
                        <a:latin typeface="Calibri" panose="020F0502020204030204" pitchFamily="34" charset="0"/>
                        <a:ea typeface="+mn-ea"/>
                        <a:cs typeface="+mn-cs"/>
                      </a:endParaRPr>
                    </a:p>
                  </a:txBody>
                  <a:tcPr marL="47802" marR="47802" marT="0" marB="0"/>
                </a:tc>
                <a:tc>
                  <a:txBody>
                    <a:bodyPr/>
                    <a:lstStyle/>
                    <a:p>
                      <a:pPr marL="0" algn="ctr" defTabSz="914400" rtl="0" eaLnBrk="1" fontAlgn="b" latinLnBrk="0" hangingPunct="1"/>
                      <a:endParaRPr lang="zh-CN" sz="1600" b="0" i="0" u="none" strike="noStrike" kern="1200">
                        <a:solidFill>
                          <a:schemeClr val="tx1"/>
                        </a:solidFill>
                        <a:effectLst/>
                        <a:latin typeface="Calibri" panose="020F0502020204030204" pitchFamily="34" charset="0"/>
                        <a:ea typeface="+mn-ea"/>
                        <a:cs typeface="+mn-cs"/>
                      </a:endParaRPr>
                    </a:p>
                  </a:txBody>
                  <a:tcPr marL="47802" marR="47802" marT="0" marB="0"/>
                </a:tc>
                <a:tc>
                  <a:txBody>
                    <a:bodyPr/>
                    <a:lstStyle/>
                    <a:p>
                      <a:pPr marL="0" indent="127000" algn="ctr" defTabSz="914400" rtl="0" eaLnBrk="1" fontAlgn="b" latinLnBrk="0" hangingPunct="1">
                        <a:lnSpc>
                          <a:spcPct val="150000"/>
                        </a:lnSpc>
                        <a:spcAft>
                          <a:spcPts val="0"/>
                        </a:spcAft>
                      </a:pPr>
                      <a:r>
                        <a:rPr lang="en-US" sz="1600" b="0" i="0" u="none" strike="noStrike" kern="1200" dirty="0">
                          <a:solidFill>
                            <a:schemeClr val="tx1"/>
                          </a:solidFill>
                          <a:effectLst/>
                          <a:latin typeface="Calibri" panose="020F0502020204030204" pitchFamily="34" charset="0"/>
                          <a:ea typeface="+mn-ea"/>
                          <a:cs typeface="+mn-cs"/>
                        </a:rPr>
                        <a:t>(0.082)</a:t>
                      </a:r>
                      <a:endParaRPr lang="zh-CN" sz="1600" b="0" i="0" u="none" strike="noStrike" kern="1200" dirty="0">
                        <a:solidFill>
                          <a:schemeClr val="tx1"/>
                        </a:solidFill>
                        <a:effectLst/>
                        <a:latin typeface="Calibri" panose="020F0502020204030204" pitchFamily="34" charset="0"/>
                        <a:ea typeface="+mn-ea"/>
                        <a:cs typeface="+mn-cs"/>
                      </a:endParaRPr>
                    </a:p>
                  </a:txBody>
                  <a:tcPr marL="47802" marR="47802" marT="0" marB="0"/>
                </a:tc>
                <a:tc>
                  <a:txBody>
                    <a:bodyPr/>
                    <a:lstStyle/>
                    <a:p>
                      <a:pPr marL="0" algn="ctr" defTabSz="914400" rtl="0" eaLnBrk="1" fontAlgn="b" latinLnBrk="0" hangingPunct="1"/>
                      <a:endParaRPr lang="zh-CN" sz="1600" b="0" i="0" u="none" strike="noStrike" kern="1200" dirty="0">
                        <a:solidFill>
                          <a:schemeClr val="tx1"/>
                        </a:solidFill>
                        <a:effectLst/>
                        <a:latin typeface="Calibri" panose="020F0502020204030204" pitchFamily="34" charset="0"/>
                        <a:ea typeface="+mn-ea"/>
                        <a:cs typeface="+mn-cs"/>
                      </a:endParaRPr>
                    </a:p>
                  </a:txBody>
                  <a:tcPr marL="47802" marR="47802" marT="0" marB="0"/>
                </a:tc>
                <a:tc>
                  <a:txBody>
                    <a:bodyPr/>
                    <a:lstStyle/>
                    <a:p>
                      <a:pPr marL="0" indent="127000" algn="ctr" defTabSz="914400" rtl="0" eaLnBrk="1" fontAlgn="b" latinLnBrk="0" hangingPunct="1">
                        <a:lnSpc>
                          <a:spcPct val="150000"/>
                        </a:lnSpc>
                        <a:spcAft>
                          <a:spcPts val="0"/>
                        </a:spcAft>
                      </a:pPr>
                      <a:r>
                        <a:rPr lang="en-US" sz="1600" b="0" i="0" u="none" strike="noStrike" kern="1200">
                          <a:solidFill>
                            <a:schemeClr val="tx1"/>
                          </a:solidFill>
                          <a:effectLst/>
                          <a:latin typeface="Calibri" panose="020F0502020204030204" pitchFamily="34" charset="0"/>
                          <a:ea typeface="+mn-ea"/>
                          <a:cs typeface="+mn-cs"/>
                        </a:rPr>
                        <a:t>(0.031)</a:t>
                      </a:r>
                      <a:endParaRPr lang="zh-CN" sz="1600" b="0" i="0" u="none" strike="noStrike" kern="1200">
                        <a:solidFill>
                          <a:schemeClr val="tx1"/>
                        </a:solidFill>
                        <a:effectLst/>
                        <a:latin typeface="Calibri" panose="020F0502020204030204" pitchFamily="34" charset="0"/>
                        <a:ea typeface="+mn-ea"/>
                        <a:cs typeface="+mn-cs"/>
                      </a:endParaRPr>
                    </a:p>
                  </a:txBody>
                  <a:tcPr marL="47802" marR="47802" marT="0" marB="0"/>
                </a:tc>
                <a:extLst>
                  <a:ext uri="{0D108BD9-81ED-4DB2-BD59-A6C34878D82A}">
                    <a16:rowId xmlns:a16="http://schemas.microsoft.com/office/drawing/2014/main" val="1025363509"/>
                  </a:ext>
                </a:extLst>
              </a:tr>
              <a:tr h="319957">
                <a:tc>
                  <a:txBody>
                    <a:bodyPr/>
                    <a:lstStyle/>
                    <a:p>
                      <a:pPr marL="0" indent="127000" algn="ctr" defTabSz="914400" rtl="0" eaLnBrk="1" fontAlgn="b" latinLnBrk="0" hangingPunct="1">
                        <a:lnSpc>
                          <a:spcPct val="150000"/>
                        </a:lnSpc>
                        <a:spcAft>
                          <a:spcPts val="0"/>
                        </a:spcAft>
                      </a:pPr>
                      <a:r>
                        <a:rPr lang="en-US" sz="1600" b="0" i="0" u="none" strike="noStrike" kern="1200" dirty="0">
                          <a:solidFill>
                            <a:schemeClr val="tx1"/>
                          </a:solidFill>
                          <a:effectLst/>
                          <a:latin typeface="Calibri" panose="020F0502020204030204" pitchFamily="34" charset="0"/>
                          <a:ea typeface="+mn-ea"/>
                          <a:cs typeface="+mn-cs"/>
                        </a:rPr>
                        <a:t>Obs.</a:t>
                      </a:r>
                      <a:endParaRPr lang="zh-CN" sz="1600" b="0" i="0" u="none" strike="noStrike" kern="1200" dirty="0">
                        <a:solidFill>
                          <a:schemeClr val="tx1"/>
                        </a:solidFill>
                        <a:effectLst/>
                        <a:latin typeface="Calibri" panose="020F0502020204030204" pitchFamily="34" charset="0"/>
                        <a:ea typeface="+mn-ea"/>
                        <a:cs typeface="+mn-cs"/>
                      </a:endParaRPr>
                    </a:p>
                  </a:txBody>
                  <a:tcPr marL="47802" marR="47802" marT="0" marB="0"/>
                </a:tc>
                <a:tc>
                  <a:txBody>
                    <a:bodyPr/>
                    <a:lstStyle/>
                    <a:p>
                      <a:pPr marL="0" indent="127000" algn="ctr" defTabSz="914400" rtl="0" eaLnBrk="1" fontAlgn="b" latinLnBrk="0" hangingPunct="1">
                        <a:lnSpc>
                          <a:spcPct val="150000"/>
                        </a:lnSpc>
                        <a:spcAft>
                          <a:spcPts val="0"/>
                        </a:spcAft>
                      </a:pPr>
                      <a:r>
                        <a:rPr lang="en-US" sz="1600" b="0" i="0" u="none" strike="noStrike" kern="1200">
                          <a:solidFill>
                            <a:schemeClr val="tx1"/>
                          </a:solidFill>
                          <a:effectLst/>
                          <a:latin typeface="Calibri" panose="020F0502020204030204" pitchFamily="34" charset="0"/>
                          <a:ea typeface="+mn-ea"/>
                          <a:cs typeface="+mn-cs"/>
                        </a:rPr>
                        <a:t>2,781,592</a:t>
                      </a:r>
                      <a:endParaRPr lang="zh-CN" sz="1600" b="0" i="0" u="none" strike="noStrike" kern="1200">
                        <a:solidFill>
                          <a:schemeClr val="tx1"/>
                        </a:solidFill>
                        <a:effectLst/>
                        <a:latin typeface="Calibri" panose="020F0502020204030204" pitchFamily="34" charset="0"/>
                        <a:ea typeface="+mn-ea"/>
                        <a:cs typeface="+mn-cs"/>
                      </a:endParaRPr>
                    </a:p>
                  </a:txBody>
                  <a:tcPr marL="47802" marR="47802" marT="0" marB="0"/>
                </a:tc>
                <a:tc>
                  <a:txBody>
                    <a:bodyPr/>
                    <a:lstStyle/>
                    <a:p>
                      <a:pPr marL="0" indent="127000" algn="ctr" defTabSz="914400" rtl="0" eaLnBrk="1" fontAlgn="b" latinLnBrk="0" hangingPunct="1">
                        <a:lnSpc>
                          <a:spcPct val="150000"/>
                        </a:lnSpc>
                        <a:spcAft>
                          <a:spcPts val="0"/>
                        </a:spcAft>
                      </a:pPr>
                      <a:r>
                        <a:rPr lang="en-US" sz="1600" b="0" i="0" u="none" strike="noStrike" kern="1200">
                          <a:solidFill>
                            <a:schemeClr val="tx1"/>
                          </a:solidFill>
                          <a:effectLst/>
                          <a:latin typeface="Calibri" panose="020F0502020204030204" pitchFamily="34" charset="0"/>
                          <a:ea typeface="+mn-ea"/>
                          <a:cs typeface="+mn-cs"/>
                        </a:rPr>
                        <a:t>2,779,777</a:t>
                      </a:r>
                      <a:endParaRPr lang="zh-CN" sz="1600" b="0" i="0" u="none" strike="noStrike" kern="1200">
                        <a:solidFill>
                          <a:schemeClr val="tx1"/>
                        </a:solidFill>
                        <a:effectLst/>
                        <a:latin typeface="Calibri" panose="020F0502020204030204" pitchFamily="34" charset="0"/>
                        <a:ea typeface="+mn-ea"/>
                        <a:cs typeface="+mn-cs"/>
                      </a:endParaRPr>
                    </a:p>
                  </a:txBody>
                  <a:tcPr marL="47802" marR="47802" marT="0" marB="0"/>
                </a:tc>
                <a:tc>
                  <a:txBody>
                    <a:bodyPr/>
                    <a:lstStyle/>
                    <a:p>
                      <a:pPr marL="0" indent="127000" algn="ctr" defTabSz="914400" rtl="0" eaLnBrk="1" fontAlgn="b" latinLnBrk="0" hangingPunct="1">
                        <a:lnSpc>
                          <a:spcPct val="150000"/>
                        </a:lnSpc>
                        <a:spcAft>
                          <a:spcPts val="0"/>
                        </a:spcAft>
                      </a:pPr>
                      <a:r>
                        <a:rPr lang="en-US" sz="1600" b="0" i="0" u="none" strike="noStrike" kern="1200" dirty="0">
                          <a:solidFill>
                            <a:schemeClr val="tx1"/>
                          </a:solidFill>
                          <a:effectLst/>
                          <a:latin typeface="Calibri" panose="020F0502020204030204" pitchFamily="34" charset="0"/>
                          <a:ea typeface="+mn-ea"/>
                          <a:cs typeface="+mn-cs"/>
                        </a:rPr>
                        <a:t>2,790,463</a:t>
                      </a:r>
                      <a:endParaRPr lang="zh-CN" sz="1600" b="0" i="0" u="none" strike="noStrike" kern="1200" dirty="0">
                        <a:solidFill>
                          <a:schemeClr val="tx1"/>
                        </a:solidFill>
                        <a:effectLst/>
                        <a:latin typeface="Calibri" panose="020F0502020204030204" pitchFamily="34" charset="0"/>
                        <a:ea typeface="+mn-ea"/>
                        <a:cs typeface="+mn-cs"/>
                      </a:endParaRPr>
                    </a:p>
                  </a:txBody>
                  <a:tcPr marL="47802" marR="47802" marT="0" marB="0"/>
                </a:tc>
                <a:tc>
                  <a:txBody>
                    <a:bodyPr/>
                    <a:lstStyle/>
                    <a:p>
                      <a:pPr marL="0" indent="127000" algn="ctr" defTabSz="914400" rtl="0" eaLnBrk="1" fontAlgn="b" latinLnBrk="0" hangingPunct="1">
                        <a:lnSpc>
                          <a:spcPct val="150000"/>
                        </a:lnSpc>
                        <a:spcAft>
                          <a:spcPts val="0"/>
                        </a:spcAft>
                      </a:pPr>
                      <a:r>
                        <a:rPr lang="en-US" sz="1600" b="0" i="0" u="none" strike="noStrike" kern="1200" dirty="0">
                          <a:solidFill>
                            <a:schemeClr val="tx1"/>
                          </a:solidFill>
                          <a:effectLst/>
                          <a:latin typeface="Calibri" panose="020F0502020204030204" pitchFamily="34" charset="0"/>
                          <a:ea typeface="+mn-ea"/>
                          <a:cs typeface="+mn-cs"/>
                        </a:rPr>
                        <a:t>2,788,648</a:t>
                      </a:r>
                      <a:endParaRPr lang="zh-CN" sz="1600" b="0" i="0" u="none" strike="noStrike" kern="1200" dirty="0">
                        <a:solidFill>
                          <a:schemeClr val="tx1"/>
                        </a:solidFill>
                        <a:effectLst/>
                        <a:latin typeface="Calibri" panose="020F0502020204030204" pitchFamily="34" charset="0"/>
                        <a:ea typeface="+mn-ea"/>
                        <a:cs typeface="+mn-cs"/>
                      </a:endParaRPr>
                    </a:p>
                  </a:txBody>
                  <a:tcPr marL="47802" marR="47802" marT="0" marB="0"/>
                </a:tc>
                <a:extLst>
                  <a:ext uri="{0D108BD9-81ED-4DB2-BD59-A6C34878D82A}">
                    <a16:rowId xmlns:a16="http://schemas.microsoft.com/office/drawing/2014/main" val="2213550536"/>
                  </a:ext>
                </a:extLst>
              </a:tr>
              <a:tr h="159978">
                <a:tc>
                  <a:txBody>
                    <a:bodyPr/>
                    <a:lstStyle/>
                    <a:p>
                      <a:pPr marL="0" indent="127000" algn="ctr" defTabSz="914400" rtl="0" eaLnBrk="1" fontAlgn="b" latinLnBrk="0" hangingPunct="1">
                        <a:lnSpc>
                          <a:spcPct val="150000"/>
                        </a:lnSpc>
                        <a:spcAft>
                          <a:spcPts val="0"/>
                        </a:spcAft>
                      </a:pPr>
                      <a:r>
                        <a:rPr lang="en-US" sz="1600" b="0" i="0" u="none" strike="noStrike" kern="1200">
                          <a:solidFill>
                            <a:schemeClr val="tx1"/>
                          </a:solidFill>
                          <a:effectLst/>
                          <a:latin typeface="Calibri" panose="020F0502020204030204" pitchFamily="34" charset="0"/>
                          <a:ea typeface="+mn-ea"/>
                          <a:cs typeface="+mn-cs"/>
                        </a:rPr>
                        <a:t>R-squared</a:t>
                      </a:r>
                      <a:endParaRPr lang="zh-CN" sz="1600" b="0" i="0" u="none" strike="noStrike" kern="1200">
                        <a:solidFill>
                          <a:schemeClr val="tx1"/>
                        </a:solidFill>
                        <a:effectLst/>
                        <a:latin typeface="Calibri" panose="020F0502020204030204" pitchFamily="34" charset="0"/>
                        <a:ea typeface="+mn-ea"/>
                        <a:cs typeface="+mn-cs"/>
                      </a:endParaRPr>
                    </a:p>
                  </a:txBody>
                  <a:tcPr marL="47802" marR="47802" marT="0" marB="0"/>
                </a:tc>
                <a:tc>
                  <a:txBody>
                    <a:bodyPr/>
                    <a:lstStyle/>
                    <a:p>
                      <a:pPr marL="0" indent="127000" algn="ctr" defTabSz="914400" rtl="0" eaLnBrk="1" fontAlgn="b" latinLnBrk="0" hangingPunct="1">
                        <a:lnSpc>
                          <a:spcPct val="150000"/>
                        </a:lnSpc>
                        <a:spcAft>
                          <a:spcPts val="0"/>
                        </a:spcAft>
                      </a:pPr>
                      <a:r>
                        <a:rPr lang="en-US" sz="1600" b="0" i="0" u="none" strike="noStrike" kern="1200" dirty="0">
                          <a:solidFill>
                            <a:schemeClr val="tx1"/>
                          </a:solidFill>
                          <a:effectLst/>
                          <a:latin typeface="Calibri" panose="020F0502020204030204" pitchFamily="34" charset="0"/>
                          <a:ea typeface="+mn-ea"/>
                          <a:cs typeface="+mn-cs"/>
                        </a:rPr>
                        <a:t>-0.242</a:t>
                      </a:r>
                      <a:endParaRPr lang="zh-CN" sz="1600" b="0" i="0" u="none" strike="noStrike" kern="1200" dirty="0">
                        <a:solidFill>
                          <a:schemeClr val="tx1"/>
                        </a:solidFill>
                        <a:effectLst/>
                        <a:latin typeface="Calibri" panose="020F0502020204030204" pitchFamily="34" charset="0"/>
                        <a:ea typeface="+mn-ea"/>
                        <a:cs typeface="+mn-cs"/>
                      </a:endParaRPr>
                    </a:p>
                  </a:txBody>
                  <a:tcPr marL="47802" marR="47802" marT="0" marB="0"/>
                </a:tc>
                <a:tc>
                  <a:txBody>
                    <a:bodyPr/>
                    <a:lstStyle/>
                    <a:p>
                      <a:pPr marL="0" indent="127000" algn="ctr" defTabSz="914400" rtl="0" eaLnBrk="1" fontAlgn="b" latinLnBrk="0" hangingPunct="1">
                        <a:lnSpc>
                          <a:spcPct val="150000"/>
                        </a:lnSpc>
                        <a:spcAft>
                          <a:spcPts val="0"/>
                        </a:spcAft>
                      </a:pPr>
                      <a:r>
                        <a:rPr lang="en-US" sz="1600" b="0" i="0" u="none" strike="noStrike" kern="1200" dirty="0">
                          <a:solidFill>
                            <a:schemeClr val="tx1"/>
                          </a:solidFill>
                          <a:effectLst/>
                          <a:latin typeface="Calibri" panose="020F0502020204030204" pitchFamily="34" charset="0"/>
                          <a:ea typeface="+mn-ea"/>
                          <a:cs typeface="+mn-cs"/>
                        </a:rPr>
                        <a:t>-0.111</a:t>
                      </a:r>
                      <a:endParaRPr lang="zh-CN" sz="1600" b="0" i="0" u="none" strike="noStrike" kern="1200" dirty="0">
                        <a:solidFill>
                          <a:schemeClr val="tx1"/>
                        </a:solidFill>
                        <a:effectLst/>
                        <a:latin typeface="Calibri" panose="020F0502020204030204" pitchFamily="34" charset="0"/>
                        <a:ea typeface="+mn-ea"/>
                        <a:cs typeface="+mn-cs"/>
                      </a:endParaRPr>
                    </a:p>
                  </a:txBody>
                  <a:tcPr marL="47802" marR="47802" marT="0" marB="0"/>
                </a:tc>
                <a:tc>
                  <a:txBody>
                    <a:bodyPr/>
                    <a:lstStyle/>
                    <a:p>
                      <a:pPr marL="0" indent="127000" algn="ctr" defTabSz="914400" rtl="0" eaLnBrk="1" fontAlgn="b" latinLnBrk="0" hangingPunct="1">
                        <a:lnSpc>
                          <a:spcPct val="150000"/>
                        </a:lnSpc>
                        <a:spcAft>
                          <a:spcPts val="0"/>
                        </a:spcAft>
                      </a:pPr>
                      <a:r>
                        <a:rPr lang="en-US" sz="1600" b="0" i="0" u="none" strike="noStrike" kern="1200" dirty="0">
                          <a:solidFill>
                            <a:schemeClr val="tx1"/>
                          </a:solidFill>
                          <a:effectLst/>
                          <a:latin typeface="Calibri" panose="020F0502020204030204" pitchFamily="34" charset="0"/>
                          <a:ea typeface="+mn-ea"/>
                          <a:cs typeface="+mn-cs"/>
                        </a:rPr>
                        <a:t>-0.003</a:t>
                      </a:r>
                      <a:endParaRPr lang="zh-CN" sz="1600" b="0" i="0" u="none" strike="noStrike" kern="1200" dirty="0">
                        <a:solidFill>
                          <a:schemeClr val="tx1"/>
                        </a:solidFill>
                        <a:effectLst/>
                        <a:latin typeface="Calibri" panose="020F0502020204030204" pitchFamily="34" charset="0"/>
                        <a:ea typeface="+mn-ea"/>
                        <a:cs typeface="+mn-cs"/>
                      </a:endParaRPr>
                    </a:p>
                  </a:txBody>
                  <a:tcPr marL="47802" marR="47802" marT="0" marB="0"/>
                </a:tc>
                <a:tc>
                  <a:txBody>
                    <a:bodyPr/>
                    <a:lstStyle/>
                    <a:p>
                      <a:pPr marL="0" indent="127000" algn="ctr" defTabSz="914400" rtl="0" eaLnBrk="1" fontAlgn="b" latinLnBrk="0" hangingPunct="1">
                        <a:lnSpc>
                          <a:spcPct val="150000"/>
                        </a:lnSpc>
                        <a:spcAft>
                          <a:spcPts val="0"/>
                        </a:spcAft>
                      </a:pPr>
                      <a:r>
                        <a:rPr lang="en-US" sz="1600" b="0" i="0" u="none" strike="noStrike" kern="1200">
                          <a:solidFill>
                            <a:schemeClr val="tx1"/>
                          </a:solidFill>
                          <a:effectLst/>
                          <a:latin typeface="Calibri" panose="020F0502020204030204" pitchFamily="34" charset="0"/>
                          <a:ea typeface="+mn-ea"/>
                          <a:cs typeface="+mn-cs"/>
                        </a:rPr>
                        <a:t>0.000</a:t>
                      </a:r>
                      <a:endParaRPr lang="zh-CN" sz="1600" b="0" i="0" u="none" strike="noStrike" kern="1200">
                        <a:solidFill>
                          <a:schemeClr val="tx1"/>
                        </a:solidFill>
                        <a:effectLst/>
                        <a:latin typeface="Calibri" panose="020F0502020204030204" pitchFamily="34" charset="0"/>
                        <a:ea typeface="+mn-ea"/>
                        <a:cs typeface="+mn-cs"/>
                      </a:endParaRPr>
                    </a:p>
                  </a:txBody>
                  <a:tcPr marL="47802" marR="47802" marT="0" marB="0"/>
                </a:tc>
                <a:extLst>
                  <a:ext uri="{0D108BD9-81ED-4DB2-BD59-A6C34878D82A}">
                    <a16:rowId xmlns:a16="http://schemas.microsoft.com/office/drawing/2014/main" val="4240344673"/>
                  </a:ext>
                </a:extLst>
              </a:tr>
              <a:tr h="304362">
                <a:tc>
                  <a:txBody>
                    <a:bodyPr/>
                    <a:lstStyle/>
                    <a:p>
                      <a:pPr marL="0" indent="127000" algn="ctr" defTabSz="914400" rtl="0" eaLnBrk="1" fontAlgn="b" latinLnBrk="0" hangingPunct="1">
                        <a:lnSpc>
                          <a:spcPct val="150000"/>
                        </a:lnSpc>
                        <a:spcAft>
                          <a:spcPts val="0"/>
                        </a:spcAft>
                      </a:pPr>
                      <a:r>
                        <a:rPr lang="en-US" sz="1600" b="0" i="0" u="none" strike="noStrike" kern="1200" dirty="0">
                          <a:solidFill>
                            <a:schemeClr val="tx1"/>
                          </a:solidFill>
                          <a:effectLst/>
                          <a:latin typeface="Calibri" panose="020F0502020204030204" pitchFamily="34" charset="0"/>
                          <a:ea typeface="+mn-ea"/>
                          <a:cs typeface="+mn-cs"/>
                        </a:rPr>
                        <a:t>IV</a:t>
                      </a:r>
                      <a:endParaRPr lang="zh-CN" sz="1600" b="0" i="0" u="none" strike="noStrike" kern="1200" dirty="0">
                        <a:solidFill>
                          <a:schemeClr val="tx1"/>
                        </a:solidFill>
                        <a:effectLst/>
                        <a:latin typeface="Calibri" panose="020F0502020204030204" pitchFamily="34" charset="0"/>
                        <a:ea typeface="+mn-ea"/>
                        <a:cs typeface="+mn-cs"/>
                      </a:endParaRPr>
                    </a:p>
                  </a:txBody>
                  <a:tcPr marL="47802" marR="47802" marT="0" marB="0"/>
                </a:tc>
                <a:tc>
                  <a:txBody>
                    <a:bodyPr/>
                    <a:lstStyle/>
                    <a:p>
                      <a:pPr marL="0" indent="127000" algn="ctr" defTabSz="914400" rtl="0" eaLnBrk="1" fontAlgn="b" latinLnBrk="0" hangingPunct="1">
                        <a:lnSpc>
                          <a:spcPct val="150000"/>
                        </a:lnSpc>
                        <a:spcAft>
                          <a:spcPts val="0"/>
                        </a:spcAft>
                      </a:pPr>
                      <a:r>
                        <a:rPr lang="en-US" sz="1600" b="0" i="0" u="none" strike="noStrike" kern="1200" dirty="0">
                          <a:solidFill>
                            <a:schemeClr val="tx1"/>
                          </a:solidFill>
                          <a:effectLst/>
                          <a:latin typeface="Calibri" panose="020F0502020204030204" pitchFamily="34" charset="0"/>
                          <a:ea typeface="+mn-ea"/>
                          <a:cs typeface="+mn-cs"/>
                        </a:rPr>
                        <a:t>low2_EU</a:t>
                      </a:r>
                      <a:endParaRPr lang="zh-CN" sz="1600" b="0" i="0" u="none" strike="noStrike" kern="1200" dirty="0">
                        <a:solidFill>
                          <a:schemeClr val="tx1"/>
                        </a:solidFill>
                        <a:effectLst/>
                        <a:latin typeface="Calibri" panose="020F0502020204030204" pitchFamily="34" charset="0"/>
                        <a:ea typeface="+mn-ea"/>
                        <a:cs typeface="+mn-cs"/>
                      </a:endParaRPr>
                    </a:p>
                  </a:txBody>
                  <a:tcPr marL="47802" marR="47802" marT="0" marB="0"/>
                </a:tc>
                <a:tc>
                  <a:txBody>
                    <a:bodyPr/>
                    <a:lstStyle/>
                    <a:p>
                      <a:pPr marL="0" indent="127000" algn="ctr" defTabSz="914400" rtl="0" eaLnBrk="1" fontAlgn="b" latinLnBrk="0" hangingPunct="1">
                        <a:lnSpc>
                          <a:spcPct val="150000"/>
                        </a:lnSpc>
                        <a:spcAft>
                          <a:spcPts val="0"/>
                        </a:spcAft>
                      </a:pPr>
                      <a:r>
                        <a:rPr lang="en-US" sz="1600" b="0" i="0" u="none" strike="noStrike" kern="1200" dirty="0">
                          <a:solidFill>
                            <a:schemeClr val="tx1"/>
                          </a:solidFill>
                          <a:effectLst/>
                          <a:latin typeface="Calibri" panose="020F0502020204030204" pitchFamily="34" charset="0"/>
                          <a:ea typeface="+mn-ea"/>
                          <a:cs typeface="+mn-cs"/>
                        </a:rPr>
                        <a:t>low2_EU</a:t>
                      </a:r>
                      <a:endParaRPr lang="zh-CN" sz="1600" b="0" i="0" u="none" strike="noStrike" kern="1200" dirty="0">
                        <a:solidFill>
                          <a:schemeClr val="tx1"/>
                        </a:solidFill>
                        <a:effectLst/>
                        <a:latin typeface="Calibri" panose="020F0502020204030204" pitchFamily="34" charset="0"/>
                        <a:ea typeface="+mn-ea"/>
                        <a:cs typeface="+mn-cs"/>
                      </a:endParaRPr>
                    </a:p>
                  </a:txBody>
                  <a:tcPr marL="47802" marR="47802" marT="0" marB="0"/>
                </a:tc>
                <a:tc>
                  <a:txBody>
                    <a:bodyPr/>
                    <a:lstStyle/>
                    <a:p>
                      <a:pPr marL="0" indent="127000" algn="ctr" defTabSz="914400" rtl="0" eaLnBrk="1" fontAlgn="b" latinLnBrk="0" hangingPunct="1">
                        <a:lnSpc>
                          <a:spcPct val="150000"/>
                        </a:lnSpc>
                        <a:spcAft>
                          <a:spcPts val="0"/>
                        </a:spcAft>
                      </a:pPr>
                      <a:r>
                        <a:rPr lang="en-US" sz="1600" b="0" i="0" u="none" strike="noStrike" kern="1200" dirty="0">
                          <a:solidFill>
                            <a:schemeClr val="tx1"/>
                          </a:solidFill>
                          <a:effectLst/>
                          <a:latin typeface="Calibri" panose="020F0502020204030204" pitchFamily="34" charset="0"/>
                          <a:ea typeface="+mn-ea"/>
                          <a:cs typeface="+mn-cs"/>
                        </a:rPr>
                        <a:t>low2_EU</a:t>
                      </a:r>
                      <a:endParaRPr lang="zh-CN" sz="1600" b="0" i="0" u="none" strike="noStrike" kern="1200" dirty="0">
                        <a:solidFill>
                          <a:schemeClr val="tx1"/>
                        </a:solidFill>
                        <a:effectLst/>
                        <a:latin typeface="Calibri" panose="020F0502020204030204" pitchFamily="34" charset="0"/>
                        <a:ea typeface="+mn-ea"/>
                        <a:cs typeface="+mn-cs"/>
                      </a:endParaRPr>
                    </a:p>
                  </a:txBody>
                  <a:tcPr marL="47802" marR="47802" marT="0" marB="0"/>
                </a:tc>
                <a:tc>
                  <a:txBody>
                    <a:bodyPr/>
                    <a:lstStyle/>
                    <a:p>
                      <a:pPr marL="0" indent="127000" algn="ctr" defTabSz="914400" rtl="0" eaLnBrk="1" fontAlgn="b" latinLnBrk="0" hangingPunct="1">
                        <a:lnSpc>
                          <a:spcPct val="150000"/>
                        </a:lnSpc>
                        <a:spcAft>
                          <a:spcPts val="0"/>
                        </a:spcAft>
                      </a:pPr>
                      <a:r>
                        <a:rPr lang="en-US" sz="1600" b="0" i="0" u="none" strike="noStrike" kern="1200" dirty="0">
                          <a:solidFill>
                            <a:schemeClr val="tx1"/>
                          </a:solidFill>
                          <a:effectLst/>
                          <a:latin typeface="Calibri" panose="020F0502020204030204" pitchFamily="34" charset="0"/>
                          <a:ea typeface="+mn-ea"/>
                          <a:cs typeface="+mn-cs"/>
                        </a:rPr>
                        <a:t>low2_EU</a:t>
                      </a:r>
                      <a:endParaRPr lang="zh-CN" sz="1600" b="0" i="0" u="none" strike="noStrike" kern="1200" dirty="0">
                        <a:solidFill>
                          <a:schemeClr val="tx1"/>
                        </a:solidFill>
                        <a:effectLst/>
                        <a:latin typeface="Calibri" panose="020F0502020204030204" pitchFamily="34" charset="0"/>
                        <a:ea typeface="+mn-ea"/>
                        <a:cs typeface="+mn-cs"/>
                      </a:endParaRPr>
                    </a:p>
                  </a:txBody>
                  <a:tcPr marL="47802" marR="47802" marT="0" marB="0"/>
                </a:tc>
                <a:extLst>
                  <a:ext uri="{0D108BD9-81ED-4DB2-BD59-A6C34878D82A}">
                    <a16:rowId xmlns:a16="http://schemas.microsoft.com/office/drawing/2014/main" val="2814031966"/>
                  </a:ext>
                </a:extLst>
              </a:tr>
              <a:tr h="159978">
                <a:tc>
                  <a:txBody>
                    <a:bodyPr/>
                    <a:lstStyle/>
                    <a:p>
                      <a:pPr marL="0" indent="127000" algn="ctr" defTabSz="914400" rtl="0" eaLnBrk="1" fontAlgn="b" latinLnBrk="0" hangingPunct="1">
                        <a:lnSpc>
                          <a:spcPct val="150000"/>
                        </a:lnSpc>
                        <a:spcAft>
                          <a:spcPts val="0"/>
                        </a:spcAft>
                      </a:pPr>
                      <a:r>
                        <a:rPr lang="en-US" sz="1600" b="0" i="0" u="none" strike="noStrike" kern="1200">
                          <a:solidFill>
                            <a:schemeClr val="tx1"/>
                          </a:solidFill>
                          <a:effectLst/>
                          <a:latin typeface="Calibri" panose="020F0502020204030204" pitchFamily="34" charset="0"/>
                          <a:ea typeface="+mn-ea"/>
                          <a:cs typeface="+mn-cs"/>
                        </a:rPr>
                        <a:t>N_clust</a:t>
                      </a:r>
                      <a:endParaRPr lang="zh-CN" sz="1600" b="0" i="0" u="none" strike="noStrike" kern="1200">
                        <a:solidFill>
                          <a:schemeClr val="tx1"/>
                        </a:solidFill>
                        <a:effectLst/>
                        <a:latin typeface="Calibri" panose="020F0502020204030204" pitchFamily="34" charset="0"/>
                        <a:ea typeface="+mn-ea"/>
                        <a:cs typeface="+mn-cs"/>
                      </a:endParaRPr>
                    </a:p>
                  </a:txBody>
                  <a:tcPr marL="47802" marR="47802" marT="0" marB="0"/>
                </a:tc>
                <a:tc>
                  <a:txBody>
                    <a:bodyPr/>
                    <a:lstStyle/>
                    <a:p>
                      <a:pPr marL="0" indent="127000" algn="ctr" defTabSz="914400" rtl="0" eaLnBrk="1" fontAlgn="b" latinLnBrk="0" hangingPunct="1">
                        <a:lnSpc>
                          <a:spcPct val="150000"/>
                        </a:lnSpc>
                        <a:spcAft>
                          <a:spcPts val="0"/>
                        </a:spcAft>
                      </a:pPr>
                      <a:r>
                        <a:rPr lang="en-US" sz="1600" b="0" i="0" u="none" strike="noStrike" kern="1200">
                          <a:solidFill>
                            <a:schemeClr val="tx1"/>
                          </a:solidFill>
                          <a:effectLst/>
                          <a:latin typeface="Calibri" panose="020F0502020204030204" pitchFamily="34" charset="0"/>
                          <a:ea typeface="+mn-ea"/>
                          <a:cs typeface="+mn-cs"/>
                        </a:rPr>
                        <a:t>795247</a:t>
                      </a:r>
                      <a:endParaRPr lang="zh-CN" sz="1600" b="0" i="0" u="none" strike="noStrike" kern="1200">
                        <a:solidFill>
                          <a:schemeClr val="tx1"/>
                        </a:solidFill>
                        <a:effectLst/>
                        <a:latin typeface="Calibri" panose="020F0502020204030204" pitchFamily="34" charset="0"/>
                        <a:ea typeface="+mn-ea"/>
                        <a:cs typeface="+mn-cs"/>
                      </a:endParaRPr>
                    </a:p>
                  </a:txBody>
                  <a:tcPr marL="47802" marR="47802" marT="0" marB="0"/>
                </a:tc>
                <a:tc>
                  <a:txBody>
                    <a:bodyPr/>
                    <a:lstStyle/>
                    <a:p>
                      <a:pPr marL="0" indent="127000" algn="ctr" defTabSz="914400" rtl="0" eaLnBrk="1" fontAlgn="b" latinLnBrk="0" hangingPunct="1">
                        <a:lnSpc>
                          <a:spcPct val="150000"/>
                        </a:lnSpc>
                        <a:spcAft>
                          <a:spcPts val="0"/>
                        </a:spcAft>
                      </a:pPr>
                      <a:r>
                        <a:rPr lang="en-US" sz="1600" b="0" i="0" u="none" strike="noStrike" kern="1200">
                          <a:solidFill>
                            <a:schemeClr val="tx1"/>
                          </a:solidFill>
                          <a:effectLst/>
                          <a:latin typeface="Calibri" panose="020F0502020204030204" pitchFamily="34" charset="0"/>
                          <a:ea typeface="+mn-ea"/>
                          <a:cs typeface="+mn-cs"/>
                        </a:rPr>
                        <a:t>794648</a:t>
                      </a:r>
                      <a:endParaRPr lang="zh-CN" sz="1600" b="0" i="0" u="none" strike="noStrike" kern="1200">
                        <a:solidFill>
                          <a:schemeClr val="tx1"/>
                        </a:solidFill>
                        <a:effectLst/>
                        <a:latin typeface="Calibri" panose="020F0502020204030204" pitchFamily="34" charset="0"/>
                        <a:ea typeface="+mn-ea"/>
                        <a:cs typeface="+mn-cs"/>
                      </a:endParaRPr>
                    </a:p>
                  </a:txBody>
                  <a:tcPr marL="47802" marR="47802" marT="0" marB="0"/>
                </a:tc>
                <a:tc>
                  <a:txBody>
                    <a:bodyPr/>
                    <a:lstStyle/>
                    <a:p>
                      <a:pPr marL="0" indent="127000" algn="ctr" defTabSz="914400" rtl="0" eaLnBrk="1" fontAlgn="b" latinLnBrk="0" hangingPunct="1">
                        <a:lnSpc>
                          <a:spcPct val="150000"/>
                        </a:lnSpc>
                        <a:spcAft>
                          <a:spcPts val="0"/>
                        </a:spcAft>
                      </a:pPr>
                      <a:r>
                        <a:rPr lang="en-US" sz="1600" b="0" i="0" u="none" strike="noStrike" kern="1200">
                          <a:solidFill>
                            <a:schemeClr val="tx1"/>
                          </a:solidFill>
                          <a:effectLst/>
                          <a:latin typeface="Calibri" panose="020F0502020204030204" pitchFamily="34" charset="0"/>
                          <a:ea typeface="+mn-ea"/>
                          <a:cs typeface="+mn-cs"/>
                        </a:rPr>
                        <a:t>797754</a:t>
                      </a:r>
                      <a:endParaRPr lang="zh-CN" sz="1600" b="0" i="0" u="none" strike="noStrike" kern="1200">
                        <a:solidFill>
                          <a:schemeClr val="tx1"/>
                        </a:solidFill>
                        <a:effectLst/>
                        <a:latin typeface="Calibri" panose="020F0502020204030204" pitchFamily="34" charset="0"/>
                        <a:ea typeface="+mn-ea"/>
                        <a:cs typeface="+mn-cs"/>
                      </a:endParaRPr>
                    </a:p>
                  </a:txBody>
                  <a:tcPr marL="47802" marR="47802" marT="0" marB="0"/>
                </a:tc>
                <a:tc>
                  <a:txBody>
                    <a:bodyPr/>
                    <a:lstStyle/>
                    <a:p>
                      <a:pPr marL="0" indent="127000" algn="ctr" defTabSz="914400" rtl="0" eaLnBrk="1" fontAlgn="b" latinLnBrk="0" hangingPunct="1">
                        <a:lnSpc>
                          <a:spcPct val="150000"/>
                        </a:lnSpc>
                        <a:spcAft>
                          <a:spcPts val="0"/>
                        </a:spcAft>
                      </a:pPr>
                      <a:r>
                        <a:rPr lang="en-US" sz="1600" b="0" i="0" u="none" strike="noStrike" kern="1200" dirty="0">
                          <a:solidFill>
                            <a:schemeClr val="tx1"/>
                          </a:solidFill>
                          <a:effectLst/>
                          <a:latin typeface="Calibri" panose="020F0502020204030204" pitchFamily="34" charset="0"/>
                          <a:ea typeface="+mn-ea"/>
                          <a:cs typeface="+mn-cs"/>
                        </a:rPr>
                        <a:t>797155</a:t>
                      </a:r>
                      <a:endParaRPr lang="zh-CN" sz="1600" b="0" i="0" u="none" strike="noStrike" kern="1200" dirty="0">
                        <a:solidFill>
                          <a:schemeClr val="tx1"/>
                        </a:solidFill>
                        <a:effectLst/>
                        <a:latin typeface="Calibri" panose="020F0502020204030204" pitchFamily="34" charset="0"/>
                        <a:ea typeface="+mn-ea"/>
                        <a:cs typeface="+mn-cs"/>
                      </a:endParaRPr>
                    </a:p>
                  </a:txBody>
                  <a:tcPr marL="47802" marR="47802" marT="0" marB="0"/>
                </a:tc>
                <a:extLst>
                  <a:ext uri="{0D108BD9-81ED-4DB2-BD59-A6C34878D82A}">
                    <a16:rowId xmlns:a16="http://schemas.microsoft.com/office/drawing/2014/main" val="2707030913"/>
                  </a:ext>
                </a:extLst>
              </a:tr>
            </a:tbl>
          </a:graphicData>
        </a:graphic>
      </p:graphicFrame>
      <p:sp>
        <p:nvSpPr>
          <p:cNvPr id="5" name="矩形 4"/>
          <p:cNvSpPr/>
          <p:nvPr/>
        </p:nvSpPr>
        <p:spPr>
          <a:xfrm>
            <a:off x="6315636" y="1107269"/>
            <a:ext cx="4395434" cy="507831"/>
          </a:xfrm>
          <a:prstGeom prst="rect">
            <a:avLst/>
          </a:prstGeom>
        </p:spPr>
        <p:txBody>
          <a:bodyPr wrap="none">
            <a:spAutoFit/>
          </a:bodyPr>
          <a:lstStyle/>
          <a:p>
            <a:pPr indent="304800" algn="just">
              <a:lnSpc>
                <a:spcPct val="150000"/>
              </a:lnSpc>
              <a:spcAft>
                <a:spcPts val="0"/>
              </a:spcAft>
            </a:pPr>
            <a:r>
              <a:rPr lang="en-US" altLang="zh-CN" b="1" kern="100" dirty="0">
                <a:latin typeface="Times New Roman" panose="02020603050405020304" pitchFamily="18" charset="0"/>
                <a:cs typeface="Times New Roman" panose="02020603050405020304" pitchFamily="18" charset="0"/>
              </a:rPr>
              <a:t>Table 6 instrument variables estimation</a:t>
            </a:r>
            <a:endParaRPr lang="zh-CN" altLang="zh-CN" kern="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34625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Homo V.S. diff products</a:t>
            </a:r>
            <a:endParaRPr lang="zh-CN" altLang="en-US" dirty="0"/>
          </a:p>
        </p:txBody>
      </p:sp>
      <p:sp>
        <p:nvSpPr>
          <p:cNvPr id="3" name="内容占位符 2"/>
          <p:cNvSpPr>
            <a:spLocks noGrp="1"/>
          </p:cNvSpPr>
          <p:nvPr>
            <p:ph idx="1"/>
          </p:nvPr>
        </p:nvSpPr>
        <p:spPr>
          <a:xfrm>
            <a:off x="646044" y="1209399"/>
            <a:ext cx="10515600" cy="3346698"/>
          </a:xfrm>
        </p:spPr>
        <p:txBody>
          <a:bodyPr>
            <a:noAutofit/>
          </a:bodyPr>
          <a:lstStyle/>
          <a:p>
            <a:r>
              <a:rPr lang="en-US" altLang="zh-CN" sz="2400" dirty="0"/>
              <a:t>According to Rauch</a:t>
            </a:r>
            <a:r>
              <a:rPr lang="zh-CN" altLang="en-US" sz="2400" dirty="0"/>
              <a:t>（</a:t>
            </a:r>
            <a:r>
              <a:rPr lang="en-US" altLang="zh-CN" sz="2400" dirty="0"/>
              <a:t>1999</a:t>
            </a:r>
            <a:r>
              <a:rPr lang="zh-CN" altLang="en-US" sz="2400" dirty="0"/>
              <a:t>）</a:t>
            </a:r>
            <a:r>
              <a:rPr lang="en-US" altLang="zh-CN" sz="2400" dirty="0"/>
              <a:t>,products can be classified into homogenous products and differentiated products according to publicity of product prices.</a:t>
            </a:r>
          </a:p>
          <a:p>
            <a:r>
              <a:rPr lang="en-US" altLang="zh-CN" sz="2400" dirty="0"/>
              <a:t>Rauch divides products in international trade into three categories based on SITC codes: exchange-traded products, products with reference prices, and other products. Exchange-traded products and products with reference prices can be classified as homogenized products, such as lead (SITC685) traded on exchanges and polymerization and copolymer products (SITC583) with reference prices in the "Chemical Market Report"; Products whose reference prices are not found publicly can be classified as differentiated products, such as footwear products (SITC851).</a:t>
            </a:r>
          </a:p>
          <a:p>
            <a:r>
              <a:rPr lang="en-US" altLang="zh-CN" sz="2400" dirty="0"/>
              <a:t>Homogeneous goods compete in a more competitive market, while differentiated goods usually competes in a monopolistic market</a:t>
            </a:r>
          </a:p>
          <a:p>
            <a:endParaRPr lang="en-US" altLang="zh-CN" sz="2400" b="1" dirty="0"/>
          </a:p>
          <a:p>
            <a:endParaRPr lang="zh-CN" altLang="en-US" sz="2400" dirty="0"/>
          </a:p>
        </p:txBody>
      </p:sp>
      <p:graphicFrame>
        <p:nvGraphicFramePr>
          <p:cNvPr id="4" name="表格 3"/>
          <p:cNvGraphicFramePr>
            <a:graphicFrameLocks noGrp="1"/>
          </p:cNvGraphicFramePr>
          <p:nvPr>
            <p:extLst>
              <p:ext uri="{D42A27DB-BD31-4B8C-83A1-F6EECF244321}">
                <p14:modId xmlns:p14="http://schemas.microsoft.com/office/powerpoint/2010/main" val="1465557692"/>
              </p:ext>
            </p:extLst>
          </p:nvPr>
        </p:nvGraphicFramePr>
        <p:xfrm>
          <a:off x="1168524" y="5547365"/>
          <a:ext cx="9327515" cy="1066800"/>
        </p:xfrm>
        <a:graphic>
          <a:graphicData uri="http://schemas.openxmlformats.org/drawingml/2006/table">
            <a:tbl>
              <a:tblPr firstRow="1" firstCol="1" bandRow="1">
                <a:tableStyleId>{5C22544A-7EE6-4342-B048-85BDC9FD1C3A}</a:tableStyleId>
              </a:tblPr>
              <a:tblGrid>
                <a:gridCol w="888047">
                  <a:extLst>
                    <a:ext uri="{9D8B030D-6E8A-4147-A177-3AD203B41FA5}">
                      <a16:colId xmlns:a16="http://schemas.microsoft.com/office/drawing/2014/main" val="4246541682"/>
                    </a:ext>
                  </a:extLst>
                </a:gridCol>
                <a:gridCol w="3116898">
                  <a:extLst>
                    <a:ext uri="{9D8B030D-6E8A-4147-A177-3AD203B41FA5}">
                      <a16:colId xmlns:a16="http://schemas.microsoft.com/office/drawing/2014/main" val="103716794"/>
                    </a:ext>
                  </a:extLst>
                </a:gridCol>
                <a:gridCol w="3491548">
                  <a:extLst>
                    <a:ext uri="{9D8B030D-6E8A-4147-A177-3AD203B41FA5}">
                      <a16:colId xmlns:a16="http://schemas.microsoft.com/office/drawing/2014/main" val="944747536"/>
                    </a:ext>
                  </a:extLst>
                </a:gridCol>
                <a:gridCol w="1831022">
                  <a:extLst>
                    <a:ext uri="{9D8B030D-6E8A-4147-A177-3AD203B41FA5}">
                      <a16:colId xmlns:a16="http://schemas.microsoft.com/office/drawing/2014/main" val="3521229020"/>
                    </a:ext>
                  </a:extLst>
                </a:gridCol>
              </a:tblGrid>
              <a:tr h="252095">
                <a:tc rowSpan="2">
                  <a:txBody>
                    <a:bodyPr/>
                    <a:lstStyle/>
                    <a:p>
                      <a:pPr algn="ctr">
                        <a:spcAft>
                          <a:spcPts val="0"/>
                        </a:spcAft>
                      </a:pPr>
                      <a:r>
                        <a:rPr lang="en-US" altLang="zh-CN" sz="2000" kern="100" dirty="0">
                          <a:effectLst/>
                        </a:rPr>
                        <a:t>SITC</a:t>
                      </a:r>
                      <a:endParaRPr lang="zh-CN" altLang="zh-CN" sz="2800" kern="100" dirty="0">
                        <a:effectLst/>
                        <a:latin typeface="等线" panose="02010600030101010101" pitchFamily="2" charset="-122"/>
                        <a:ea typeface="+mn-ea"/>
                        <a:cs typeface="Times New Roman" panose="02020603050405020304" pitchFamily="18" charset="0"/>
                      </a:endParaRPr>
                    </a:p>
                  </a:txBody>
                  <a:tcPr marL="68580" marR="68580" marT="0" marB="0" anchor="ctr"/>
                </a:tc>
                <a:tc gridSpan="2">
                  <a:txBody>
                    <a:bodyPr/>
                    <a:lstStyle/>
                    <a:p>
                      <a:pPr algn="ctr">
                        <a:lnSpc>
                          <a:spcPct val="115000"/>
                        </a:lnSpc>
                        <a:spcAft>
                          <a:spcPts val="0"/>
                        </a:spcAft>
                      </a:pPr>
                      <a:r>
                        <a:rPr lang="en-US" altLang="zh-CN" sz="2000" kern="100" dirty="0">
                          <a:effectLst/>
                        </a:rPr>
                        <a:t>Homo products</a:t>
                      </a:r>
                      <a:endParaRPr lang="zh-CN" sz="28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hMerge="1">
                  <a:txBody>
                    <a:bodyPr/>
                    <a:lstStyle/>
                    <a:p>
                      <a:endParaRPr lang="zh-CN" altLang="en-US"/>
                    </a:p>
                  </a:txBody>
                  <a:tcPr/>
                </a:tc>
                <a:tc>
                  <a:txBody>
                    <a:bodyPr/>
                    <a:lstStyle/>
                    <a:p>
                      <a:pPr algn="ctr">
                        <a:lnSpc>
                          <a:spcPct val="115000"/>
                        </a:lnSpc>
                        <a:spcAft>
                          <a:spcPts val="0"/>
                        </a:spcAft>
                      </a:pPr>
                      <a:r>
                        <a:rPr lang="en-US" altLang="zh-CN" sz="2000" kern="100" dirty="0">
                          <a:effectLst/>
                        </a:rPr>
                        <a:t>Diff products</a:t>
                      </a:r>
                      <a:endParaRPr lang="zh-CN" sz="28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38938692"/>
                  </a:ext>
                </a:extLst>
              </a:tr>
              <a:tr h="252095">
                <a:tc vMerge="1">
                  <a:txBody>
                    <a:bodyPr/>
                    <a:lstStyle/>
                    <a:p>
                      <a:endParaRPr lang="zh-CN" altLang="en-US"/>
                    </a:p>
                  </a:txBody>
                  <a:tcPr/>
                </a:tc>
                <a:tc>
                  <a:txBody>
                    <a:bodyPr/>
                    <a:lstStyle/>
                    <a:p>
                      <a:pPr algn="ctr">
                        <a:lnSpc>
                          <a:spcPct val="115000"/>
                        </a:lnSpc>
                        <a:spcAft>
                          <a:spcPts val="0"/>
                        </a:spcAft>
                      </a:pPr>
                      <a:r>
                        <a:rPr lang="en-US" altLang="zh-CN" sz="2000" dirty="0"/>
                        <a:t>Exchange-traded products</a:t>
                      </a:r>
                      <a:endParaRPr lang="zh-CN" sz="28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altLang="zh-CN" sz="2000" dirty="0"/>
                        <a:t>products with reference prices</a:t>
                      </a:r>
                      <a:endParaRPr lang="zh-CN" sz="28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US" altLang="zh-CN" sz="2000" dirty="0"/>
                        <a:t>other products</a:t>
                      </a:r>
                      <a:endParaRPr lang="zh-CN" sz="28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839591306"/>
                  </a:ext>
                </a:extLst>
              </a:tr>
              <a:tr h="252095">
                <a:tc>
                  <a:txBody>
                    <a:bodyPr/>
                    <a:lstStyle/>
                    <a:p>
                      <a:pPr algn="ctr">
                        <a:spcAft>
                          <a:spcPts val="0"/>
                        </a:spcAft>
                      </a:pPr>
                      <a:r>
                        <a:rPr lang="en-US" altLang="zh-CN" sz="2400" kern="100" dirty="0">
                          <a:effectLst/>
                          <a:latin typeface="等线" panose="02010600030101010101" pitchFamily="2" charset="-122"/>
                          <a:ea typeface="等线" panose="02010600030101010101" pitchFamily="2" charset="-122"/>
                          <a:cs typeface="Times New Roman" panose="02020603050405020304" pitchFamily="18" charset="0"/>
                        </a:rPr>
                        <a:t>HS3</a:t>
                      </a:r>
                      <a:endParaRPr lang="zh-CN" sz="24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dirty="0">
                          <a:effectLst/>
                        </a:rPr>
                        <a:t>62</a:t>
                      </a:r>
                      <a:r>
                        <a:rPr lang="zh-CN" sz="2000" kern="100" dirty="0">
                          <a:effectLst/>
                        </a:rPr>
                        <a:t>（</a:t>
                      </a:r>
                      <a:r>
                        <a:rPr lang="en-US" sz="2000" kern="100" dirty="0">
                          <a:effectLst/>
                        </a:rPr>
                        <a:t>9.52%</a:t>
                      </a:r>
                      <a:r>
                        <a:rPr lang="zh-CN" sz="2000" kern="100" dirty="0">
                          <a:effectLst/>
                        </a:rPr>
                        <a:t>）</a:t>
                      </a:r>
                      <a:endParaRPr lang="zh-CN" sz="28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dirty="0">
                          <a:effectLst/>
                        </a:rPr>
                        <a:t>185</a:t>
                      </a:r>
                      <a:r>
                        <a:rPr lang="zh-CN" sz="2000" kern="100" dirty="0">
                          <a:effectLst/>
                        </a:rPr>
                        <a:t>（</a:t>
                      </a:r>
                      <a:r>
                        <a:rPr lang="en-US" sz="2000" kern="100" dirty="0">
                          <a:effectLst/>
                        </a:rPr>
                        <a:t>28.42%</a:t>
                      </a:r>
                      <a:r>
                        <a:rPr lang="zh-CN" sz="2000" kern="100" dirty="0">
                          <a:effectLst/>
                        </a:rPr>
                        <a:t>）</a:t>
                      </a:r>
                      <a:endParaRPr lang="zh-CN" sz="28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dirty="0">
                          <a:effectLst/>
                        </a:rPr>
                        <a:t>404</a:t>
                      </a:r>
                      <a:r>
                        <a:rPr lang="zh-CN" sz="2000" kern="100" dirty="0">
                          <a:effectLst/>
                        </a:rPr>
                        <a:t>（</a:t>
                      </a:r>
                      <a:r>
                        <a:rPr lang="en-US" sz="2000" kern="100" dirty="0">
                          <a:effectLst/>
                        </a:rPr>
                        <a:t>62.06%</a:t>
                      </a:r>
                      <a:r>
                        <a:rPr lang="zh-CN" sz="2000" kern="100" dirty="0">
                          <a:effectLst/>
                        </a:rPr>
                        <a:t>）</a:t>
                      </a:r>
                      <a:endParaRPr lang="zh-CN" sz="28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497395533"/>
                  </a:ext>
                </a:extLst>
              </a:tr>
            </a:tbl>
          </a:graphicData>
        </a:graphic>
      </p:graphicFrame>
    </p:spTree>
    <p:extLst>
      <p:ext uri="{BB962C8B-B14F-4D97-AF65-F5344CB8AC3E}">
        <p14:creationId xmlns:p14="http://schemas.microsoft.com/office/powerpoint/2010/main" val="24882177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95470" y="-10907"/>
            <a:ext cx="10515600" cy="953466"/>
          </a:xfrm>
        </p:spPr>
        <p:txBody>
          <a:bodyPr/>
          <a:lstStyle/>
          <a:p>
            <a:r>
              <a:rPr lang="en-US" altLang="zh-CN" dirty="0"/>
              <a:t>Heterogeneous effects </a:t>
            </a:r>
            <a:endParaRPr lang="zh-CN" altLang="en-US" dirty="0"/>
          </a:p>
        </p:txBody>
      </p:sp>
      <p:sp>
        <p:nvSpPr>
          <p:cNvPr id="5" name="矩形 4"/>
          <p:cNvSpPr/>
          <p:nvPr/>
        </p:nvSpPr>
        <p:spPr>
          <a:xfrm>
            <a:off x="3112335" y="2048423"/>
            <a:ext cx="4681869" cy="507831"/>
          </a:xfrm>
          <a:prstGeom prst="rect">
            <a:avLst/>
          </a:prstGeom>
        </p:spPr>
        <p:txBody>
          <a:bodyPr wrap="square">
            <a:spAutoFit/>
          </a:bodyPr>
          <a:lstStyle/>
          <a:p>
            <a:pPr indent="127000" algn="ctr">
              <a:lnSpc>
                <a:spcPct val="150000"/>
              </a:lnSpc>
              <a:spcAft>
                <a:spcPts val="0"/>
              </a:spcAft>
            </a:pPr>
            <a:r>
              <a:rPr lang="en-US" altLang="zh-CN" b="1" kern="100" dirty="0">
                <a:latin typeface="Times New Roman" panose="02020603050405020304" pitchFamily="18" charset="0"/>
                <a:cs typeface="Times New Roman" panose="02020603050405020304" pitchFamily="18" charset="0"/>
              </a:rPr>
              <a:t>Table 7 heterogeneous effects of robots</a:t>
            </a:r>
            <a:endParaRPr lang="zh-CN" altLang="zh-CN" kern="100" dirty="0">
              <a:latin typeface="Times New Roman" panose="02020603050405020304" pitchFamily="18" charset="0"/>
              <a:cs typeface="Times New Roman" panose="02020603050405020304" pitchFamily="18" charset="0"/>
            </a:endParaRPr>
          </a:p>
        </p:txBody>
      </p:sp>
      <p:sp>
        <p:nvSpPr>
          <p:cNvPr id="7" name="矩形 6"/>
          <p:cNvSpPr/>
          <p:nvPr/>
        </p:nvSpPr>
        <p:spPr>
          <a:xfrm>
            <a:off x="1327867" y="923680"/>
            <a:ext cx="9446149" cy="923330"/>
          </a:xfrm>
          <a:prstGeom prst="rect">
            <a:avLst/>
          </a:prstGeom>
        </p:spPr>
        <p:txBody>
          <a:bodyPr wrap="square">
            <a:spAutoFit/>
          </a:bodyPr>
          <a:lstStyle/>
          <a:p>
            <a:pPr marL="285750" indent="-285750">
              <a:buFont typeface="Arial" panose="020B0604020202020204" pitchFamily="34" charset="0"/>
              <a:buChar char="•"/>
            </a:pPr>
            <a:r>
              <a:rPr lang="en-US" altLang="zh-CN" b="1" i="1" dirty="0"/>
              <a:t>For homogenous goods, robot use have little effects on both quality and price</a:t>
            </a:r>
            <a:r>
              <a:rPr lang="en-US" altLang="zh-CN" i="1" dirty="0"/>
              <a:t>, . </a:t>
            </a:r>
          </a:p>
          <a:p>
            <a:pPr marL="285750" indent="-285750">
              <a:buFont typeface="Arial" panose="020B0604020202020204" pitchFamily="34" charset="0"/>
              <a:buChar char="•"/>
            </a:pPr>
            <a:r>
              <a:rPr lang="en-US" altLang="zh-CN" b="1" i="1" dirty="0"/>
              <a:t>For differentiated goods</a:t>
            </a:r>
            <a:r>
              <a:rPr lang="en-US" altLang="zh-CN" i="1" dirty="0"/>
              <a:t>, </a:t>
            </a:r>
            <a:r>
              <a:rPr lang="en-US" altLang="zh-CN" b="1" i="1" dirty="0"/>
              <a:t>robot use mostly increase the quality ( more likely to through the wage of rising quantity), but not increase the price.</a:t>
            </a:r>
            <a:endParaRPr lang="zh-CN" altLang="zh-CN" b="1" i="1" dirty="0"/>
          </a:p>
        </p:txBody>
      </p:sp>
      <p:graphicFrame>
        <p:nvGraphicFramePr>
          <p:cNvPr id="3" name="表格 2"/>
          <p:cNvGraphicFramePr>
            <a:graphicFrameLocks noGrp="1"/>
          </p:cNvGraphicFramePr>
          <p:nvPr>
            <p:extLst>
              <p:ext uri="{D42A27DB-BD31-4B8C-83A1-F6EECF244321}">
                <p14:modId xmlns:p14="http://schemas.microsoft.com/office/powerpoint/2010/main" val="3886803880"/>
              </p:ext>
            </p:extLst>
          </p:nvPr>
        </p:nvGraphicFramePr>
        <p:xfrm>
          <a:off x="1327867" y="2556254"/>
          <a:ext cx="9295074" cy="4020820"/>
        </p:xfrm>
        <a:graphic>
          <a:graphicData uri="http://schemas.openxmlformats.org/drawingml/2006/table">
            <a:tbl>
              <a:tblPr/>
              <a:tblGrid>
                <a:gridCol w="1150610">
                  <a:extLst>
                    <a:ext uri="{9D8B030D-6E8A-4147-A177-3AD203B41FA5}">
                      <a16:colId xmlns:a16="http://schemas.microsoft.com/office/drawing/2014/main" val="540025737"/>
                    </a:ext>
                  </a:extLst>
                </a:gridCol>
                <a:gridCol w="1148767">
                  <a:extLst>
                    <a:ext uri="{9D8B030D-6E8A-4147-A177-3AD203B41FA5}">
                      <a16:colId xmlns:a16="http://schemas.microsoft.com/office/drawing/2014/main" val="2156829243"/>
                    </a:ext>
                  </a:extLst>
                </a:gridCol>
                <a:gridCol w="1001490">
                  <a:extLst>
                    <a:ext uri="{9D8B030D-6E8A-4147-A177-3AD203B41FA5}">
                      <a16:colId xmlns:a16="http://schemas.microsoft.com/office/drawing/2014/main" val="2983537946"/>
                    </a:ext>
                  </a:extLst>
                </a:gridCol>
                <a:gridCol w="986761">
                  <a:extLst>
                    <a:ext uri="{9D8B030D-6E8A-4147-A177-3AD203B41FA5}">
                      <a16:colId xmlns:a16="http://schemas.microsoft.com/office/drawing/2014/main" val="1750974057"/>
                    </a:ext>
                  </a:extLst>
                </a:gridCol>
                <a:gridCol w="986761">
                  <a:extLst>
                    <a:ext uri="{9D8B030D-6E8A-4147-A177-3AD203B41FA5}">
                      <a16:colId xmlns:a16="http://schemas.microsoft.com/office/drawing/2014/main" val="807338096"/>
                    </a:ext>
                  </a:extLst>
                </a:gridCol>
                <a:gridCol w="1148767">
                  <a:extLst>
                    <a:ext uri="{9D8B030D-6E8A-4147-A177-3AD203B41FA5}">
                      <a16:colId xmlns:a16="http://schemas.microsoft.com/office/drawing/2014/main" val="4268239343"/>
                    </a:ext>
                  </a:extLst>
                </a:gridCol>
                <a:gridCol w="957306">
                  <a:extLst>
                    <a:ext uri="{9D8B030D-6E8A-4147-A177-3AD203B41FA5}">
                      <a16:colId xmlns:a16="http://schemas.microsoft.com/office/drawing/2014/main" val="3535686541"/>
                    </a:ext>
                  </a:extLst>
                </a:gridCol>
                <a:gridCol w="957306">
                  <a:extLst>
                    <a:ext uri="{9D8B030D-6E8A-4147-A177-3AD203B41FA5}">
                      <a16:colId xmlns:a16="http://schemas.microsoft.com/office/drawing/2014/main" val="1390279861"/>
                    </a:ext>
                  </a:extLst>
                </a:gridCol>
                <a:gridCol w="957306">
                  <a:extLst>
                    <a:ext uri="{9D8B030D-6E8A-4147-A177-3AD203B41FA5}">
                      <a16:colId xmlns:a16="http://schemas.microsoft.com/office/drawing/2014/main" val="2100438186"/>
                    </a:ext>
                  </a:extLst>
                </a:gridCol>
              </a:tblGrid>
              <a:tr h="265132">
                <a:tc>
                  <a:txBody>
                    <a:bodyPr/>
                    <a:lstStyle/>
                    <a:p>
                      <a:pPr algn="l" rtl="0" fontAlgn="b"/>
                      <a:r>
                        <a:rPr lang="zh-CN" altLang="en-US" sz="1800" b="1" i="0" u="none" strike="noStrike" dirty="0">
                          <a:solidFill>
                            <a:srgbClr val="000000"/>
                          </a:solidFill>
                          <a:effectLst/>
                          <a:latin typeface="Arial" panose="020B0604020202020204" pitchFamily="34" charset="0"/>
                        </a:rPr>
                        <a:t>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rtl="0" fontAlgn="b"/>
                      <a:r>
                        <a:rPr lang="en-US" sz="1800" b="1" i="0" u="none" strike="noStrike">
                          <a:solidFill>
                            <a:srgbClr val="000000"/>
                          </a:solidFill>
                          <a:effectLst/>
                          <a:latin typeface="等线" panose="02010600030101010101" pitchFamily="2" charset="-122"/>
                          <a:ea typeface="等线" panose="02010600030101010101" pitchFamily="2" charset="-122"/>
                        </a:rPr>
                        <a:t>quality_Broda</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algn="ctr" rtl="0" fontAlgn="b"/>
                      <a:r>
                        <a:rPr lang="en-US" sz="1800" b="1" i="0" u="none" strike="noStrike">
                          <a:solidFill>
                            <a:srgbClr val="000000"/>
                          </a:solidFill>
                          <a:effectLst/>
                          <a:latin typeface="等线" panose="02010600030101010101" pitchFamily="2" charset="-122"/>
                          <a:ea typeface="等线" panose="02010600030101010101" pitchFamily="2" charset="-122"/>
                        </a:rPr>
                        <a:t>price_ln</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3017837921"/>
                  </a:ext>
                </a:extLst>
              </a:tr>
              <a:tr h="265132">
                <a:tc>
                  <a:txBody>
                    <a:bodyPr/>
                    <a:lstStyle/>
                    <a:p>
                      <a:pPr algn="l" rtl="0" fontAlgn="b"/>
                      <a:r>
                        <a:rPr lang="zh-CN" altLang="en-US" sz="1800" b="1" i="0" u="none" strike="noStrike">
                          <a:solidFill>
                            <a:srgbClr val="000000"/>
                          </a:solidFill>
                          <a:effectLst/>
                          <a:latin typeface="Arial" panose="020B0604020202020204" pitchFamily="34" charset="0"/>
                        </a:rPr>
                        <a:t>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1800" b="1" i="0" u="none" strike="noStrike">
                          <a:solidFill>
                            <a:srgbClr val="000000"/>
                          </a:solidFill>
                          <a:effectLst/>
                          <a:latin typeface="等线" panose="02010600030101010101" pitchFamily="2" charset="-122"/>
                          <a:ea typeface="等线" panose="02010600030101010101" pitchFamily="2" charset="-122"/>
                        </a:rPr>
                        <a:t>OLS</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rtl="0" fontAlgn="b"/>
                      <a:r>
                        <a:rPr lang="en-US" sz="1800" b="1" i="0" u="none" strike="noStrike">
                          <a:solidFill>
                            <a:srgbClr val="000000"/>
                          </a:solidFill>
                          <a:effectLst/>
                          <a:latin typeface="等线" panose="02010600030101010101" pitchFamily="2" charset="-122"/>
                          <a:ea typeface="等线" panose="02010600030101010101" pitchFamily="2" charset="-122"/>
                        </a:rPr>
                        <a:t>matching DID</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a:txBody>
                    <a:bodyPr/>
                    <a:lstStyle/>
                    <a:p>
                      <a:pPr algn="l" rtl="0" fontAlgn="b"/>
                      <a:r>
                        <a:rPr lang="en-US" sz="1800" b="1" i="0" u="none" strike="noStrike">
                          <a:solidFill>
                            <a:srgbClr val="000000"/>
                          </a:solidFill>
                          <a:effectLst/>
                          <a:latin typeface="等线" panose="02010600030101010101" pitchFamily="2" charset="-122"/>
                          <a:ea typeface="等线" panose="02010600030101010101" pitchFamily="2" charset="-122"/>
                        </a:rPr>
                        <a:t>OLS</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rtl="0" fontAlgn="b"/>
                      <a:r>
                        <a:rPr lang="en-US" sz="1800" b="1" i="0" u="none" strike="noStrike">
                          <a:solidFill>
                            <a:srgbClr val="000000"/>
                          </a:solidFill>
                          <a:effectLst/>
                          <a:latin typeface="等线" panose="02010600030101010101" pitchFamily="2" charset="-122"/>
                          <a:ea typeface="等线" panose="02010600030101010101" pitchFamily="2" charset="-122"/>
                        </a:rPr>
                        <a:t>matching DID</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518954405"/>
                  </a:ext>
                </a:extLst>
              </a:tr>
              <a:tr h="265132">
                <a:tc>
                  <a:txBody>
                    <a:bodyPr/>
                    <a:lstStyle/>
                    <a:p>
                      <a:pPr algn="l" rtl="0" fontAlgn="b"/>
                      <a:r>
                        <a:rPr lang="zh-CN" altLang="en-US" sz="1800" b="0" i="0" u="none" strike="noStrike">
                          <a:solidFill>
                            <a:srgbClr val="000000"/>
                          </a:solidFill>
                          <a:effectLst/>
                          <a:latin typeface="Arial" panose="020B0604020202020204" pitchFamily="34" charset="0"/>
                        </a:rPr>
                        <a:t>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zh-CN" altLang="en-US" sz="1800" b="0" i="0" u="none" strike="noStrike">
                          <a:solidFill>
                            <a:srgbClr val="000000"/>
                          </a:solidFill>
                          <a:effectLst/>
                          <a:latin typeface="Arial" panose="020B0604020202020204" pitchFamily="34" charset="0"/>
                        </a:rPr>
                        <a:t>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等线" panose="02010600030101010101" pitchFamily="2" charset="-122"/>
                          <a:ea typeface="等线" panose="02010600030101010101" pitchFamily="2" charset="-122"/>
                        </a:rPr>
                        <a:t>t</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等线" panose="02010600030101010101" pitchFamily="2" charset="-122"/>
                          <a:ea typeface="等线" panose="02010600030101010101" pitchFamily="2" charset="-122"/>
                        </a:rPr>
                        <a:t>t+1</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等线" panose="02010600030101010101" pitchFamily="2" charset="-122"/>
                          <a:ea typeface="等线" panose="02010600030101010101" pitchFamily="2" charset="-122"/>
                        </a:rPr>
                        <a:t>t+2</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zh-CN" altLang="en-US" sz="1800" b="0" i="0" u="none" strike="noStrike">
                          <a:solidFill>
                            <a:srgbClr val="000000"/>
                          </a:solidFill>
                          <a:effectLst/>
                          <a:latin typeface="Arial" panose="020B0604020202020204" pitchFamily="34" charset="0"/>
                        </a:rPr>
                        <a:t>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等线" panose="02010600030101010101" pitchFamily="2" charset="-122"/>
                          <a:ea typeface="等线" panose="02010600030101010101" pitchFamily="2" charset="-122"/>
                        </a:rPr>
                        <a:t>t</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等线" panose="02010600030101010101" pitchFamily="2" charset="-122"/>
                          <a:ea typeface="等线" panose="02010600030101010101" pitchFamily="2" charset="-122"/>
                        </a:rPr>
                        <a:t>t+1</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等线" panose="02010600030101010101" pitchFamily="2" charset="-122"/>
                          <a:ea typeface="等线" panose="02010600030101010101" pitchFamily="2" charset="-122"/>
                        </a:rPr>
                        <a:t>t+2</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77709"/>
                  </a:ext>
                </a:extLst>
              </a:tr>
              <a:tr h="265132">
                <a:tc>
                  <a:txBody>
                    <a:bodyPr/>
                    <a:lstStyle/>
                    <a:p>
                      <a:pPr algn="l" rtl="0" fontAlgn="b"/>
                      <a:r>
                        <a:rPr lang="en-US" sz="1800" b="1" i="0" u="none" strike="noStrike" dirty="0">
                          <a:solidFill>
                            <a:srgbClr val="000000"/>
                          </a:solidFill>
                          <a:effectLst/>
                          <a:latin typeface="等线" panose="02010600030101010101" pitchFamily="2" charset="-122"/>
                          <a:ea typeface="等线" panose="02010600030101010101" pitchFamily="2" charset="-122"/>
                        </a:rPr>
                        <a:t>robot</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1" i="0" u="none" strike="noStrike" dirty="0">
                          <a:solidFill>
                            <a:srgbClr val="000000"/>
                          </a:solidFill>
                          <a:effectLst/>
                          <a:latin typeface="等线" panose="02010600030101010101" pitchFamily="2" charset="-122"/>
                          <a:ea typeface="等线" panose="02010600030101010101" pitchFamily="2" charset="-122"/>
                        </a:rPr>
                        <a:t>0.043*</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1" i="0" u="none" strike="noStrike" dirty="0">
                          <a:solidFill>
                            <a:srgbClr val="000000"/>
                          </a:solidFill>
                          <a:effectLst/>
                          <a:latin typeface="等线" panose="02010600030101010101" pitchFamily="2" charset="-122"/>
                          <a:ea typeface="等线" panose="02010600030101010101" pitchFamily="2" charset="-122"/>
                        </a:rPr>
                        <a:t>0.100***</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1" i="0" u="none" strike="noStrike" dirty="0">
                          <a:solidFill>
                            <a:srgbClr val="000000"/>
                          </a:solidFill>
                          <a:effectLst/>
                          <a:latin typeface="等线" panose="02010600030101010101" pitchFamily="2" charset="-122"/>
                          <a:ea typeface="等线" panose="02010600030101010101" pitchFamily="2" charset="-122"/>
                        </a:rPr>
                        <a:t>0.132***</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1" i="0" u="none" strike="noStrike" dirty="0">
                          <a:solidFill>
                            <a:srgbClr val="000000"/>
                          </a:solidFill>
                          <a:effectLst/>
                          <a:latin typeface="等线" panose="02010600030101010101" pitchFamily="2" charset="-122"/>
                          <a:ea typeface="等线" panose="02010600030101010101" pitchFamily="2" charset="-122"/>
                        </a:rPr>
                        <a:t>0.139***</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0.020**</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0</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0.007</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0.013</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0876174"/>
                  </a:ext>
                </a:extLst>
              </a:tr>
              <a:tr h="279020">
                <a:tc>
                  <a:txBody>
                    <a:bodyPr/>
                    <a:lstStyle/>
                    <a:p>
                      <a:pPr algn="l" fontAlgn="b"/>
                      <a:r>
                        <a:rPr lang="zh-CN" altLang="en-US" sz="2000" b="0" i="0" u="none" strike="noStrike">
                          <a:effectLst/>
                          <a:latin typeface="Arial" panose="020B0604020202020204" pitchFamily="34" charset="0"/>
                        </a:rPr>
                        <a:t>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-0.023</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-0.027</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-0.038</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-0.049</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-0.008</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-0.01</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-0.014</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-0.017</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8742555"/>
                  </a:ext>
                </a:extLst>
              </a:tr>
              <a:tr h="265132">
                <a:tc>
                  <a:txBody>
                    <a:bodyPr/>
                    <a:lstStyle/>
                    <a:p>
                      <a:pPr algn="l" rtl="0" fontAlgn="b"/>
                      <a:r>
                        <a:rPr lang="en-US" sz="1800" b="0" i="0" u="none" strike="noStrike">
                          <a:solidFill>
                            <a:srgbClr val="000000"/>
                          </a:solidFill>
                          <a:effectLst/>
                          <a:latin typeface="等线" panose="02010600030101010101" pitchFamily="2" charset="-122"/>
                          <a:ea typeface="等线" panose="02010600030101010101" pitchFamily="2" charset="-122"/>
                        </a:rPr>
                        <a:t>Obs.</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2,365,227</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798,043</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791,827</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788,465</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2,374,167</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801,393</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795,183</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791,816</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7817663"/>
                  </a:ext>
                </a:extLst>
              </a:tr>
              <a:tr h="265132">
                <a:tc>
                  <a:txBody>
                    <a:bodyPr/>
                    <a:lstStyle/>
                    <a:p>
                      <a:pPr algn="l" rtl="0" fontAlgn="b"/>
                      <a:r>
                        <a:rPr lang="en-US" sz="1800" b="0" i="0" u="none" strike="noStrike">
                          <a:solidFill>
                            <a:srgbClr val="000000"/>
                          </a:solidFill>
                          <a:effectLst/>
                          <a:latin typeface="等线" panose="02010600030101010101" pitchFamily="2" charset="-122"/>
                          <a:ea typeface="等线" panose="02010600030101010101" pitchFamily="2" charset="-122"/>
                        </a:rPr>
                        <a:t>R-squared</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0.881</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0.937</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0.936</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0.936</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0.961</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0.974</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0.974</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0.974</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8809202"/>
                  </a:ext>
                </a:extLst>
              </a:tr>
              <a:tr h="265132">
                <a:tc>
                  <a:txBody>
                    <a:bodyPr/>
                    <a:lstStyle/>
                    <a:p>
                      <a:pPr algn="l" rtl="0" fontAlgn="b"/>
                      <a:r>
                        <a:rPr lang="en-US" sz="1800" b="1" i="0" u="none" strike="noStrike">
                          <a:solidFill>
                            <a:srgbClr val="000000"/>
                          </a:solidFill>
                          <a:effectLst/>
                          <a:latin typeface="等线" panose="02010600030101010101" pitchFamily="2" charset="-122"/>
                          <a:ea typeface="等线" panose="02010600030101010101" pitchFamily="2" charset="-122"/>
                        </a:rPr>
                        <a:t>sample</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800" b="1" i="0" u="none" strike="noStrike" dirty="0">
                          <a:solidFill>
                            <a:srgbClr val="000000"/>
                          </a:solidFill>
                          <a:effectLst/>
                          <a:latin typeface="等线" panose="02010600030101010101" pitchFamily="2" charset="-122"/>
                          <a:ea typeface="等线" panose="02010600030101010101" pitchFamily="2" charset="-122"/>
                        </a:rPr>
                        <a:t>diff</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800" b="1" i="0" u="none" strike="noStrike" dirty="0">
                          <a:solidFill>
                            <a:srgbClr val="000000"/>
                          </a:solidFill>
                          <a:effectLst/>
                          <a:latin typeface="等线" panose="02010600030101010101" pitchFamily="2" charset="-122"/>
                          <a:ea typeface="等线" panose="02010600030101010101" pitchFamily="2" charset="-122"/>
                        </a:rPr>
                        <a:t>diff</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800" b="1" i="0" u="none" strike="noStrike" dirty="0">
                          <a:solidFill>
                            <a:srgbClr val="000000"/>
                          </a:solidFill>
                          <a:effectLst/>
                          <a:latin typeface="等线" panose="02010600030101010101" pitchFamily="2" charset="-122"/>
                          <a:ea typeface="等线" panose="02010600030101010101" pitchFamily="2" charset="-122"/>
                        </a:rPr>
                        <a:t>diff</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800" b="1" i="0" u="none" strike="noStrike">
                          <a:solidFill>
                            <a:srgbClr val="000000"/>
                          </a:solidFill>
                          <a:effectLst/>
                          <a:latin typeface="等线" panose="02010600030101010101" pitchFamily="2" charset="-122"/>
                          <a:ea typeface="等线" panose="02010600030101010101" pitchFamily="2" charset="-122"/>
                        </a:rPr>
                        <a:t>diff</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800" b="1" i="0" u="none" strike="noStrike">
                          <a:solidFill>
                            <a:srgbClr val="000000"/>
                          </a:solidFill>
                          <a:effectLst/>
                          <a:latin typeface="等线" panose="02010600030101010101" pitchFamily="2" charset="-122"/>
                          <a:ea typeface="等线" panose="02010600030101010101" pitchFamily="2" charset="-122"/>
                        </a:rPr>
                        <a:t>diff</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800" b="1" i="0" u="none" strike="noStrike">
                          <a:solidFill>
                            <a:srgbClr val="000000"/>
                          </a:solidFill>
                          <a:effectLst/>
                          <a:latin typeface="等线" panose="02010600030101010101" pitchFamily="2" charset="-122"/>
                          <a:ea typeface="等线" panose="02010600030101010101" pitchFamily="2" charset="-122"/>
                        </a:rPr>
                        <a:t>diff</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800" b="1" i="0" u="none" strike="noStrike">
                          <a:solidFill>
                            <a:srgbClr val="000000"/>
                          </a:solidFill>
                          <a:effectLst/>
                          <a:latin typeface="等线" panose="02010600030101010101" pitchFamily="2" charset="-122"/>
                          <a:ea typeface="等线" panose="02010600030101010101" pitchFamily="2" charset="-122"/>
                        </a:rPr>
                        <a:t>diff</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800" b="1" i="0" u="none" strike="noStrike">
                          <a:solidFill>
                            <a:srgbClr val="000000"/>
                          </a:solidFill>
                          <a:effectLst/>
                          <a:latin typeface="等线" panose="02010600030101010101" pitchFamily="2" charset="-122"/>
                          <a:ea typeface="等线" panose="02010600030101010101" pitchFamily="2" charset="-122"/>
                        </a:rPr>
                        <a:t>diff</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1400014"/>
                  </a:ext>
                </a:extLst>
              </a:tr>
              <a:tr h="279020">
                <a:tc>
                  <a:txBody>
                    <a:bodyPr/>
                    <a:lstStyle/>
                    <a:p>
                      <a:pPr algn="l" fontAlgn="b"/>
                      <a:r>
                        <a:rPr lang="zh-CN" altLang="en-US" sz="2000" b="0" i="0" u="none" strike="noStrike">
                          <a:effectLst/>
                          <a:latin typeface="Arial" panose="020B0604020202020204" pitchFamily="34" charset="0"/>
                        </a:rPr>
                        <a:t>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Arial" panose="020B0604020202020204" pitchFamily="34" charset="0"/>
                        </a:rPr>
                        <a:t>　OLS</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等线" panose="02010600030101010101" pitchFamily="2" charset="-122"/>
                          <a:ea typeface="等线" panose="02010600030101010101" pitchFamily="2" charset="-122"/>
                        </a:rPr>
                        <a:t>t</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dirty="0">
                          <a:solidFill>
                            <a:srgbClr val="000000"/>
                          </a:solidFill>
                          <a:effectLst/>
                          <a:latin typeface="等线" panose="02010600030101010101" pitchFamily="2" charset="-122"/>
                          <a:ea typeface="等线" panose="02010600030101010101" pitchFamily="2" charset="-122"/>
                        </a:rPr>
                        <a:t>t+1</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dirty="0">
                          <a:solidFill>
                            <a:srgbClr val="000000"/>
                          </a:solidFill>
                          <a:effectLst/>
                          <a:latin typeface="等线" panose="02010600030101010101" pitchFamily="2" charset="-122"/>
                          <a:ea typeface="等线" panose="02010600030101010101" pitchFamily="2" charset="-122"/>
                        </a:rPr>
                        <a:t>t+2</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dirty="0">
                          <a:solidFill>
                            <a:srgbClr val="000000"/>
                          </a:solidFill>
                          <a:effectLst/>
                          <a:latin typeface="Calibri" panose="020F0502020204030204" pitchFamily="34" charset="0"/>
                        </a:rPr>
                        <a:t>OLS</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dirty="0">
                          <a:solidFill>
                            <a:srgbClr val="000000"/>
                          </a:solidFill>
                          <a:effectLst/>
                          <a:latin typeface="等线" panose="02010600030101010101" pitchFamily="2" charset="-122"/>
                          <a:ea typeface="等线" panose="02010600030101010101" pitchFamily="2" charset="-122"/>
                        </a:rPr>
                        <a:t>t</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dirty="0">
                          <a:solidFill>
                            <a:srgbClr val="000000"/>
                          </a:solidFill>
                          <a:effectLst/>
                          <a:latin typeface="等线" panose="02010600030101010101" pitchFamily="2" charset="-122"/>
                          <a:ea typeface="等线" panose="02010600030101010101" pitchFamily="2" charset="-122"/>
                        </a:rPr>
                        <a:t>t+1</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800" b="0" i="0" u="none" strike="noStrike">
                          <a:solidFill>
                            <a:srgbClr val="000000"/>
                          </a:solidFill>
                          <a:effectLst/>
                          <a:latin typeface="等线" panose="02010600030101010101" pitchFamily="2" charset="-122"/>
                          <a:ea typeface="等线" panose="02010600030101010101" pitchFamily="2" charset="-122"/>
                        </a:rPr>
                        <a:t>t+2</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079911"/>
                  </a:ext>
                </a:extLst>
              </a:tr>
              <a:tr h="265132">
                <a:tc>
                  <a:txBody>
                    <a:bodyPr/>
                    <a:lstStyle/>
                    <a:p>
                      <a:pPr algn="l" rtl="0" fontAlgn="b"/>
                      <a:r>
                        <a:rPr lang="en-US" sz="1800" b="0" i="0" u="none" strike="noStrike">
                          <a:solidFill>
                            <a:srgbClr val="000000"/>
                          </a:solidFill>
                          <a:effectLst/>
                          <a:latin typeface="等线" panose="02010600030101010101" pitchFamily="2" charset="-122"/>
                          <a:ea typeface="等线" panose="02010600030101010101" pitchFamily="2" charset="-122"/>
                        </a:rPr>
                        <a:t>robot</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-0.045</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-0.04</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0.016</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0.048</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-0.022</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-0.057</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-0.035</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0.059</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3544553"/>
                  </a:ext>
                </a:extLst>
              </a:tr>
              <a:tr h="279020">
                <a:tc>
                  <a:txBody>
                    <a:bodyPr/>
                    <a:lstStyle/>
                    <a:p>
                      <a:pPr algn="l" fontAlgn="b"/>
                      <a:r>
                        <a:rPr lang="zh-CN" altLang="en-US" sz="2000" b="0" i="0" u="none" strike="noStrike">
                          <a:effectLst/>
                          <a:latin typeface="Arial" panose="020B0604020202020204" pitchFamily="34" charset="0"/>
                        </a:rPr>
                        <a:t>　</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-0.055</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-0.084</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-0.096</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-0.122</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-0.045</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-0.07</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-0.076</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-0.101</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646568"/>
                  </a:ext>
                </a:extLst>
              </a:tr>
              <a:tr h="265132">
                <a:tc>
                  <a:txBody>
                    <a:bodyPr/>
                    <a:lstStyle/>
                    <a:p>
                      <a:pPr algn="l" rtl="0" fontAlgn="b"/>
                      <a:r>
                        <a:rPr lang="en-US" sz="1800" b="0" i="0" u="none" strike="noStrike">
                          <a:solidFill>
                            <a:srgbClr val="000000"/>
                          </a:solidFill>
                          <a:effectLst/>
                          <a:latin typeface="等线" panose="02010600030101010101" pitchFamily="2" charset="-122"/>
                          <a:ea typeface="等线" panose="02010600030101010101" pitchFamily="2" charset="-122"/>
                        </a:rPr>
                        <a:t>Obs.</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149,363</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43,776</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43,529</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43,450</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149,363</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43,776</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43,529</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43,450</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861011"/>
                  </a:ext>
                </a:extLst>
              </a:tr>
              <a:tr h="265132">
                <a:tc>
                  <a:txBody>
                    <a:bodyPr/>
                    <a:lstStyle/>
                    <a:p>
                      <a:pPr algn="l" rtl="0" fontAlgn="b"/>
                      <a:r>
                        <a:rPr lang="en-US" sz="1800" b="0" i="0" u="none" strike="noStrike">
                          <a:solidFill>
                            <a:srgbClr val="000000"/>
                          </a:solidFill>
                          <a:effectLst/>
                          <a:latin typeface="等线" panose="02010600030101010101" pitchFamily="2" charset="-122"/>
                          <a:ea typeface="等线" panose="02010600030101010101" pitchFamily="2" charset="-122"/>
                        </a:rPr>
                        <a:t>R-squared</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0.88</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0.928</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0.929</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0.929</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0.929</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0.957</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0.958</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altLang="zh-CN" sz="1800" b="0" i="0" u="none" strike="noStrike">
                          <a:solidFill>
                            <a:srgbClr val="000000"/>
                          </a:solidFill>
                          <a:effectLst/>
                          <a:latin typeface="等线" panose="02010600030101010101" pitchFamily="2" charset="-122"/>
                          <a:ea typeface="等线" panose="02010600030101010101" pitchFamily="2" charset="-122"/>
                        </a:rPr>
                        <a:t>0.958</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3893794"/>
                  </a:ext>
                </a:extLst>
              </a:tr>
              <a:tr h="265132">
                <a:tc>
                  <a:txBody>
                    <a:bodyPr/>
                    <a:lstStyle/>
                    <a:p>
                      <a:pPr algn="l" rtl="0" fontAlgn="b"/>
                      <a:r>
                        <a:rPr lang="en-US" sz="1800" b="1" i="0" u="none" strike="noStrike">
                          <a:solidFill>
                            <a:srgbClr val="000000"/>
                          </a:solidFill>
                          <a:effectLst/>
                          <a:latin typeface="等线" panose="02010600030101010101" pitchFamily="2" charset="-122"/>
                          <a:ea typeface="等线" panose="02010600030101010101" pitchFamily="2" charset="-122"/>
                        </a:rPr>
                        <a:t>sample</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800" b="1" i="0" u="none" strike="noStrike" dirty="0">
                          <a:solidFill>
                            <a:srgbClr val="000000"/>
                          </a:solidFill>
                          <a:effectLst/>
                          <a:latin typeface="等线" panose="02010600030101010101" pitchFamily="2" charset="-122"/>
                          <a:ea typeface="等线" panose="02010600030101010101" pitchFamily="2" charset="-122"/>
                        </a:rPr>
                        <a:t>homo</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800" b="1" i="0" u="none" strike="noStrike">
                          <a:solidFill>
                            <a:srgbClr val="000000"/>
                          </a:solidFill>
                          <a:effectLst/>
                          <a:latin typeface="等线" panose="02010600030101010101" pitchFamily="2" charset="-122"/>
                          <a:ea typeface="等线" panose="02010600030101010101" pitchFamily="2" charset="-122"/>
                        </a:rPr>
                        <a:t>homo</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800" b="1" i="0" u="none" strike="noStrike">
                          <a:solidFill>
                            <a:srgbClr val="000000"/>
                          </a:solidFill>
                          <a:effectLst/>
                          <a:latin typeface="等线" panose="02010600030101010101" pitchFamily="2" charset="-122"/>
                          <a:ea typeface="等线" panose="02010600030101010101" pitchFamily="2" charset="-122"/>
                        </a:rPr>
                        <a:t>homo</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800" b="1" i="0" u="none" strike="noStrike">
                          <a:solidFill>
                            <a:srgbClr val="000000"/>
                          </a:solidFill>
                          <a:effectLst/>
                          <a:latin typeface="等线" panose="02010600030101010101" pitchFamily="2" charset="-122"/>
                          <a:ea typeface="等线" panose="02010600030101010101" pitchFamily="2" charset="-122"/>
                        </a:rPr>
                        <a:t>homo</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800" b="1" i="0" u="none" strike="noStrike">
                          <a:solidFill>
                            <a:srgbClr val="000000"/>
                          </a:solidFill>
                          <a:effectLst/>
                          <a:latin typeface="等线" panose="02010600030101010101" pitchFamily="2" charset="-122"/>
                          <a:ea typeface="等线" panose="02010600030101010101" pitchFamily="2" charset="-122"/>
                        </a:rPr>
                        <a:t>homo</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800" b="1" i="0" u="none" strike="noStrike">
                          <a:solidFill>
                            <a:srgbClr val="000000"/>
                          </a:solidFill>
                          <a:effectLst/>
                          <a:latin typeface="等线" panose="02010600030101010101" pitchFamily="2" charset="-122"/>
                          <a:ea typeface="等线" panose="02010600030101010101" pitchFamily="2" charset="-122"/>
                        </a:rPr>
                        <a:t>homo</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800" b="1" i="0" u="none" strike="noStrike">
                          <a:solidFill>
                            <a:srgbClr val="000000"/>
                          </a:solidFill>
                          <a:effectLst/>
                          <a:latin typeface="等线" panose="02010600030101010101" pitchFamily="2" charset="-122"/>
                          <a:ea typeface="等线" panose="02010600030101010101" pitchFamily="2" charset="-122"/>
                        </a:rPr>
                        <a:t>homo</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800" b="1" i="0" u="none" strike="noStrike" dirty="0">
                          <a:solidFill>
                            <a:srgbClr val="000000"/>
                          </a:solidFill>
                          <a:effectLst/>
                          <a:latin typeface="等线" panose="02010600030101010101" pitchFamily="2" charset="-122"/>
                          <a:ea typeface="等线" panose="02010600030101010101" pitchFamily="2" charset="-122"/>
                        </a:rPr>
                        <a:t>homo</a:t>
                      </a:r>
                    </a:p>
                  </a:txBody>
                  <a:tcPr marL="6350" marR="6350" marT="635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9750404"/>
                  </a:ext>
                </a:extLst>
              </a:tr>
            </a:tbl>
          </a:graphicData>
        </a:graphic>
      </p:graphicFrame>
    </p:spTree>
    <p:extLst>
      <p:ext uri="{BB962C8B-B14F-4D97-AF65-F5344CB8AC3E}">
        <p14:creationId xmlns:p14="http://schemas.microsoft.com/office/powerpoint/2010/main" val="30124321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Export Diversification</a:t>
            </a:r>
            <a:endParaRPr lang="zh-CN" altLang="en-US" dirty="0"/>
          </a:p>
        </p:txBody>
      </p:sp>
      <p:sp>
        <p:nvSpPr>
          <p:cNvPr id="3" name="内容占位符 2"/>
          <p:cNvSpPr>
            <a:spLocks noGrp="1"/>
          </p:cNvSpPr>
          <p:nvPr>
            <p:ph idx="1"/>
          </p:nvPr>
        </p:nvSpPr>
        <p:spPr>
          <a:xfrm>
            <a:off x="195470" y="1407381"/>
            <a:ext cx="5323430" cy="5267739"/>
          </a:xfrm>
        </p:spPr>
        <p:txBody>
          <a:bodyPr>
            <a:noAutofit/>
          </a:bodyPr>
          <a:lstStyle/>
          <a:p>
            <a:r>
              <a:rPr lang="en-US" altLang="zh-CN" sz="2400" i="1" dirty="0"/>
              <a:t>Diversifications of products and diversifications of exported destinations leads to larger export market</a:t>
            </a:r>
          </a:p>
          <a:p>
            <a:r>
              <a:rPr lang="en-US" altLang="zh-CN" sz="2400" i="1" dirty="0"/>
              <a:t>This section will explore the effects of </a:t>
            </a:r>
            <a:r>
              <a:rPr lang="en-US" altLang="zh-CN" sz="2400" b="1" i="1" dirty="0"/>
              <a:t>robot use on export to external margins such as types of products exported, and number of destination countries</a:t>
            </a:r>
            <a:r>
              <a:rPr lang="en-US" altLang="zh-CN" sz="2400" i="1" dirty="0"/>
              <a:t>. </a:t>
            </a:r>
          </a:p>
          <a:p>
            <a:endParaRPr lang="en-US" altLang="zh-CN" sz="2400" i="1" dirty="0"/>
          </a:p>
        </p:txBody>
      </p:sp>
      <p:sp>
        <p:nvSpPr>
          <p:cNvPr id="5" name="矩形 4"/>
          <p:cNvSpPr/>
          <p:nvPr/>
        </p:nvSpPr>
        <p:spPr>
          <a:xfrm>
            <a:off x="5661977" y="674495"/>
            <a:ext cx="5090175" cy="507831"/>
          </a:xfrm>
          <a:prstGeom prst="rect">
            <a:avLst/>
          </a:prstGeom>
        </p:spPr>
        <p:txBody>
          <a:bodyPr wrap="none">
            <a:spAutoFit/>
          </a:bodyPr>
          <a:lstStyle/>
          <a:p>
            <a:pPr indent="304800" algn="ctr">
              <a:lnSpc>
                <a:spcPct val="150000"/>
              </a:lnSpc>
              <a:spcAft>
                <a:spcPts val="0"/>
              </a:spcAft>
            </a:pPr>
            <a:r>
              <a:rPr lang="en-US" altLang="zh-CN" b="1" kern="100" dirty="0">
                <a:latin typeface="Times New Roman" panose="02020603050405020304" pitchFamily="18" charset="0"/>
                <a:cs typeface="Times New Roman" panose="02020603050405020304" pitchFamily="18" charset="0"/>
              </a:rPr>
              <a:t>Table 8: External margins of robots on exports</a:t>
            </a:r>
            <a:endParaRPr lang="zh-CN" altLang="zh-CN" kern="100" dirty="0">
              <a:latin typeface="Times New Roman" panose="02020603050405020304" pitchFamily="18" charset="0"/>
              <a:cs typeface="Times New Roman" panose="02020603050405020304" pitchFamily="18" charset="0"/>
            </a:endParaRPr>
          </a:p>
        </p:txBody>
      </p:sp>
      <p:graphicFrame>
        <p:nvGraphicFramePr>
          <p:cNvPr id="6" name="表格 5"/>
          <p:cNvGraphicFramePr>
            <a:graphicFrameLocks noGrp="1"/>
          </p:cNvGraphicFramePr>
          <p:nvPr>
            <p:extLst>
              <p:ext uri="{D42A27DB-BD31-4B8C-83A1-F6EECF244321}">
                <p14:modId xmlns:p14="http://schemas.microsoft.com/office/powerpoint/2010/main" val="3680213803"/>
              </p:ext>
            </p:extLst>
          </p:nvPr>
        </p:nvGraphicFramePr>
        <p:xfrm>
          <a:off x="5931674" y="1311103"/>
          <a:ext cx="5000881" cy="4079343"/>
        </p:xfrm>
        <a:graphic>
          <a:graphicData uri="http://schemas.openxmlformats.org/drawingml/2006/table">
            <a:tbl>
              <a:tblPr/>
              <a:tblGrid>
                <a:gridCol w="1286129">
                  <a:extLst>
                    <a:ext uri="{9D8B030D-6E8A-4147-A177-3AD203B41FA5}">
                      <a16:colId xmlns:a16="http://schemas.microsoft.com/office/drawing/2014/main" val="711247133"/>
                    </a:ext>
                  </a:extLst>
                </a:gridCol>
                <a:gridCol w="928688">
                  <a:extLst>
                    <a:ext uri="{9D8B030D-6E8A-4147-A177-3AD203B41FA5}">
                      <a16:colId xmlns:a16="http://schemas.microsoft.com/office/drawing/2014/main" val="396083069"/>
                    </a:ext>
                  </a:extLst>
                </a:gridCol>
                <a:gridCol w="928688">
                  <a:extLst>
                    <a:ext uri="{9D8B030D-6E8A-4147-A177-3AD203B41FA5}">
                      <a16:colId xmlns:a16="http://schemas.microsoft.com/office/drawing/2014/main" val="2657752465"/>
                    </a:ext>
                  </a:extLst>
                </a:gridCol>
                <a:gridCol w="928688">
                  <a:extLst>
                    <a:ext uri="{9D8B030D-6E8A-4147-A177-3AD203B41FA5}">
                      <a16:colId xmlns:a16="http://schemas.microsoft.com/office/drawing/2014/main" val="3598697157"/>
                    </a:ext>
                  </a:extLst>
                </a:gridCol>
                <a:gridCol w="928688">
                  <a:extLst>
                    <a:ext uri="{9D8B030D-6E8A-4147-A177-3AD203B41FA5}">
                      <a16:colId xmlns:a16="http://schemas.microsoft.com/office/drawing/2014/main" val="799337059"/>
                    </a:ext>
                  </a:extLst>
                </a:gridCol>
              </a:tblGrid>
              <a:tr h="201409">
                <a:tc>
                  <a:txBody>
                    <a:bodyPr/>
                    <a:lstStyle/>
                    <a:p>
                      <a:pPr algn="l" fontAlgn="b"/>
                      <a:r>
                        <a:rPr lang="en-US" sz="1800" b="0" i="0" u="none" strike="noStrike">
                          <a:effectLst/>
                          <a:latin typeface="Calibri" panose="020F0502020204030204" pitchFamily="34" charset="0"/>
                        </a:rPr>
                        <a:t>VARIABLES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1800" b="1" i="0" u="none" strike="noStrike" dirty="0">
                          <a:effectLst/>
                          <a:latin typeface="Calibri" panose="020F0502020204030204" pitchFamily="34" charset="0"/>
                        </a:rPr>
                        <a:t>Log</a:t>
                      </a:r>
                      <a:r>
                        <a:rPr lang="en-US" sz="1800" b="1" i="0" u="none" strike="noStrike" baseline="0" dirty="0">
                          <a:effectLst/>
                          <a:latin typeface="Calibri" panose="020F0502020204030204" pitchFamily="34" charset="0"/>
                        </a:rPr>
                        <a:t> number of products</a:t>
                      </a:r>
                      <a:endParaRPr lang="en-US" sz="1800" b="1" i="0" u="none" strike="noStrike" dirty="0">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2840510884"/>
                  </a:ext>
                </a:extLst>
              </a:tr>
              <a:tr h="201409">
                <a:tc>
                  <a:txBody>
                    <a:bodyPr/>
                    <a:lstStyle/>
                    <a:p>
                      <a:pPr algn="l" fontAlgn="b"/>
                      <a:r>
                        <a:rPr lang="zh-CN" altLang="en-US" sz="1800" b="0" i="0" u="none" strike="noStrike">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effectLst/>
                          <a:latin typeface="Calibri" panose="020F0502020204030204" pitchFamily="34" charset="0"/>
                        </a:rPr>
                        <a:t>OLS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n-US" sz="1800" b="0" i="0" u="none" strike="noStrike">
                          <a:effectLst/>
                          <a:latin typeface="Calibri" panose="020F0502020204030204" pitchFamily="34" charset="0"/>
                        </a:rPr>
                        <a:t>match+DID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901844337"/>
                  </a:ext>
                </a:extLst>
              </a:tr>
              <a:tr h="201409">
                <a:tc>
                  <a:txBody>
                    <a:bodyPr/>
                    <a:lstStyle/>
                    <a:p>
                      <a:pPr algn="l" fontAlgn="b"/>
                      <a:r>
                        <a:rPr lang="zh-CN" altLang="en-US" sz="1800" b="0" i="0" u="none" strike="noStrike">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zh-CN" altLang="en-US" sz="1800" b="0" i="0" u="none" strike="noStrike">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effectLst/>
                          <a:latin typeface="Calibri" panose="020F0502020204030204" pitchFamily="34" charset="0"/>
                        </a:rPr>
                        <a:t>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effectLst/>
                          <a:latin typeface="Calibri" panose="020F0502020204030204" pitchFamily="34" charset="0"/>
                        </a:rPr>
                        <a:t>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effectLst/>
                          <a:latin typeface="Calibri" panose="020F0502020204030204" pitchFamily="34" charset="0"/>
                        </a:rPr>
                        <a:t>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1429085"/>
                  </a:ext>
                </a:extLst>
              </a:tr>
              <a:tr h="379578">
                <a:tc>
                  <a:txBody>
                    <a:bodyPr/>
                    <a:lstStyle/>
                    <a:p>
                      <a:pPr algn="l" fontAlgn="b"/>
                      <a:r>
                        <a:rPr lang="en-US" sz="1800" b="1" i="0" u="none" strike="noStrike" dirty="0">
                          <a:effectLst/>
                          <a:latin typeface="Calibri" panose="020F0502020204030204" pitchFamily="34" charset="0"/>
                        </a:rPr>
                        <a:t>Robot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1" i="0" u="none" strike="noStrike" dirty="0">
                          <a:effectLst/>
                          <a:latin typeface="Calibri" panose="020F0502020204030204" pitchFamily="34" charset="0"/>
                        </a:rPr>
                        <a:t>0.141***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1" i="0" u="none" strike="noStrike" dirty="0">
                          <a:effectLst/>
                          <a:latin typeface="Calibri" panose="020F0502020204030204" pitchFamily="34" charset="0"/>
                        </a:rPr>
                        <a:t>0.108***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1" i="0" u="none" strike="noStrike" dirty="0">
                          <a:effectLst/>
                          <a:latin typeface="Calibri" panose="020F0502020204030204" pitchFamily="34" charset="0"/>
                        </a:rPr>
                        <a:t>0.191***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1" i="0" u="none" strike="noStrike" dirty="0">
                          <a:effectLst/>
                          <a:latin typeface="Calibri" panose="020F0502020204030204" pitchFamily="34" charset="0"/>
                        </a:rPr>
                        <a:t>0.197***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8812662"/>
                  </a:ext>
                </a:extLst>
              </a:tr>
              <a:tr h="201409">
                <a:tc>
                  <a:txBody>
                    <a:bodyPr/>
                    <a:lstStyle/>
                    <a:p>
                      <a:pPr algn="l" fontAlgn="b"/>
                      <a:r>
                        <a:rPr lang="zh-CN" altLang="en-US" sz="1800" b="0" i="0" u="none" strike="noStrike">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(0.026)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(0.024)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(0.031)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(0.039)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5183671"/>
                  </a:ext>
                </a:extLst>
              </a:tr>
              <a:tr h="201409">
                <a:tc>
                  <a:txBody>
                    <a:bodyPr/>
                    <a:lstStyle/>
                    <a:p>
                      <a:pPr algn="l" fontAlgn="b"/>
                      <a:r>
                        <a:rPr lang="en-US" sz="1800" b="0" i="0" u="none" strike="noStrike">
                          <a:effectLst/>
                          <a:latin typeface="Calibri" panose="020F0502020204030204" pitchFamily="34" charset="0"/>
                        </a:rPr>
                        <a:t>Observations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146,521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103,848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103,687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103,564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2788678"/>
                  </a:ext>
                </a:extLst>
              </a:tr>
              <a:tr h="201409">
                <a:tc>
                  <a:txBody>
                    <a:bodyPr/>
                    <a:lstStyle/>
                    <a:p>
                      <a:pPr algn="l" fontAlgn="b"/>
                      <a:r>
                        <a:rPr lang="en-US" sz="1800" b="0" i="0" u="none" strike="noStrike">
                          <a:effectLst/>
                          <a:latin typeface="Calibri" panose="020F0502020204030204" pitchFamily="34" charset="0"/>
                        </a:rPr>
                        <a:t>R-squared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0.822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0.852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0.852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0.852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0484405"/>
                  </a:ext>
                </a:extLst>
              </a:tr>
              <a:tr h="513487">
                <a:tc>
                  <a:txBody>
                    <a:bodyPr/>
                    <a:lstStyle/>
                    <a:p>
                      <a:pPr algn="l" fontAlgn="b"/>
                      <a:r>
                        <a:rPr lang="en-US" sz="1800" b="0" i="0" u="none" strike="noStrike">
                          <a:effectLst/>
                          <a:latin typeface="Calibri" panose="020F0502020204030204" pitchFamily="34" charset="0"/>
                        </a:rPr>
                        <a:t>VARIABLES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1800" b="1" i="0" u="none" strike="noStrike" dirty="0">
                          <a:effectLst/>
                          <a:latin typeface="Calibri" panose="020F0502020204030204" pitchFamily="34" charset="0"/>
                        </a:rPr>
                        <a:t>Log number of destinations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515525593"/>
                  </a:ext>
                </a:extLst>
              </a:tr>
              <a:tr h="201409">
                <a:tc>
                  <a:txBody>
                    <a:bodyPr/>
                    <a:lstStyle/>
                    <a:p>
                      <a:pPr algn="l" fontAlgn="b"/>
                      <a:r>
                        <a:rPr lang="zh-CN" altLang="en-US" sz="1800" b="0" i="0" u="none" strike="noStrike" dirty="0">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effectLst/>
                          <a:latin typeface="Calibri" panose="020F0502020204030204" pitchFamily="34" charset="0"/>
                        </a:rPr>
                        <a:t>OLS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effectLst/>
                          <a:latin typeface="Calibri" panose="020F0502020204030204" pitchFamily="34" charset="0"/>
                        </a:rPr>
                        <a:t>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effectLst/>
                          <a:latin typeface="Calibri" panose="020F0502020204030204" pitchFamily="34" charset="0"/>
                        </a:rPr>
                        <a:t>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a:effectLst/>
                          <a:latin typeface="Calibri" panose="020F0502020204030204" pitchFamily="34" charset="0"/>
                        </a:rPr>
                        <a:t>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4247236"/>
                  </a:ext>
                </a:extLst>
              </a:tr>
              <a:tr h="379578">
                <a:tc>
                  <a:txBody>
                    <a:bodyPr/>
                    <a:lstStyle/>
                    <a:p>
                      <a:pPr algn="l" fontAlgn="b"/>
                      <a:r>
                        <a:rPr lang="en-US" altLang="zh-CN" sz="1800" b="1" i="0" u="none" strike="noStrike" dirty="0">
                          <a:effectLst/>
                          <a:latin typeface="Calibri" panose="020F0502020204030204" pitchFamily="34" charset="0"/>
                        </a:rPr>
                        <a:t>Robot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1" i="0" u="none" strike="noStrike" dirty="0">
                          <a:effectLst/>
                          <a:latin typeface="Calibri" panose="020F0502020204030204" pitchFamily="34" charset="0"/>
                        </a:rPr>
                        <a:t>0.033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1" i="0" u="none" strike="noStrike" dirty="0">
                          <a:effectLst/>
                          <a:latin typeface="Calibri" panose="020F0502020204030204" pitchFamily="34" charset="0"/>
                        </a:rPr>
                        <a:t>0.065***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1" i="0" u="none" strike="noStrike" dirty="0">
                          <a:effectLst/>
                          <a:latin typeface="Calibri" panose="020F0502020204030204" pitchFamily="34" charset="0"/>
                        </a:rPr>
                        <a:t>0.111***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1" i="0" u="none" strike="noStrike" dirty="0">
                          <a:effectLst/>
                          <a:latin typeface="Calibri" panose="020F0502020204030204" pitchFamily="34" charset="0"/>
                        </a:rPr>
                        <a:t>0.127***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7858654"/>
                  </a:ext>
                </a:extLst>
              </a:tr>
              <a:tr h="201409">
                <a:tc>
                  <a:txBody>
                    <a:bodyPr/>
                    <a:lstStyle/>
                    <a:p>
                      <a:pPr algn="l" fontAlgn="b"/>
                      <a:r>
                        <a:rPr lang="zh-CN" altLang="en-US" sz="1800" b="0" i="0" u="none" strike="noStrike">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dirty="0">
                          <a:effectLst/>
                          <a:latin typeface="Calibri" panose="020F0502020204030204" pitchFamily="34" charset="0"/>
                        </a:rPr>
                        <a:t>(0.023)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dirty="0">
                          <a:effectLst/>
                          <a:latin typeface="Calibri" panose="020F0502020204030204" pitchFamily="34" charset="0"/>
                        </a:rPr>
                        <a:t>(0.022)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(0.027)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(0.033)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5766122"/>
                  </a:ext>
                </a:extLst>
              </a:tr>
              <a:tr h="201409">
                <a:tc>
                  <a:txBody>
                    <a:bodyPr/>
                    <a:lstStyle/>
                    <a:p>
                      <a:pPr algn="l" fontAlgn="b"/>
                      <a:r>
                        <a:rPr lang="en-US" sz="1800" b="0" i="0" u="none" strike="noStrike">
                          <a:effectLst/>
                          <a:latin typeface="Calibri" panose="020F0502020204030204" pitchFamily="34" charset="0"/>
                        </a:rPr>
                        <a:t>Observations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146,521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103,848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103,687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103,564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3525571"/>
                  </a:ext>
                </a:extLst>
              </a:tr>
              <a:tr h="201409">
                <a:tc>
                  <a:txBody>
                    <a:bodyPr/>
                    <a:lstStyle/>
                    <a:p>
                      <a:pPr algn="l" fontAlgn="b"/>
                      <a:r>
                        <a:rPr lang="en-US" sz="1800" b="0" i="0" u="none" strike="noStrike">
                          <a:effectLst/>
                          <a:latin typeface="Calibri" panose="020F0502020204030204" pitchFamily="34" charset="0"/>
                        </a:rPr>
                        <a:t>R-squared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0.879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0.905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0.905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dirty="0">
                          <a:effectLst/>
                          <a:latin typeface="Calibri" panose="020F0502020204030204" pitchFamily="34" charset="0"/>
                        </a:rPr>
                        <a:t>0.905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4246206"/>
                  </a:ext>
                </a:extLst>
              </a:tr>
            </a:tbl>
          </a:graphicData>
        </a:graphic>
      </p:graphicFrame>
    </p:spTree>
    <p:extLst>
      <p:ext uri="{BB962C8B-B14F-4D97-AF65-F5344CB8AC3E}">
        <p14:creationId xmlns:p14="http://schemas.microsoft.com/office/powerpoint/2010/main" val="26198288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Robustness (1)</a:t>
            </a:r>
            <a:endParaRPr lang="zh-CN" altLang="en-US" dirty="0"/>
          </a:p>
        </p:txBody>
      </p:sp>
      <p:sp>
        <p:nvSpPr>
          <p:cNvPr id="5" name="矩形 4"/>
          <p:cNvSpPr/>
          <p:nvPr/>
        </p:nvSpPr>
        <p:spPr>
          <a:xfrm>
            <a:off x="3285269" y="0"/>
            <a:ext cx="6096000" cy="461665"/>
          </a:xfrm>
          <a:prstGeom prst="rect">
            <a:avLst/>
          </a:prstGeom>
        </p:spPr>
        <p:txBody>
          <a:bodyPr wrap="square">
            <a:spAutoFit/>
          </a:bodyPr>
          <a:lstStyle/>
          <a:p>
            <a:pPr indent="304800" algn="just">
              <a:lnSpc>
                <a:spcPct val="150000"/>
              </a:lnSpc>
              <a:spcAft>
                <a:spcPts val="0"/>
              </a:spcAft>
            </a:pPr>
            <a:r>
              <a:rPr lang="en-US" altLang="zh-CN" sz="1600" b="1" kern="100" dirty="0">
                <a:latin typeface="Times New Roman" panose="02020603050405020304" pitchFamily="18" charset="0"/>
                <a:cs typeface="Times New Roman" panose="02020603050405020304" pitchFamily="18" charset="0"/>
              </a:rPr>
              <a:t>Table 9a: replace measures of robots use and product quality</a:t>
            </a:r>
            <a:endParaRPr lang="zh-CN" altLang="zh-CN" sz="1600" kern="100" dirty="0">
              <a:latin typeface="Times New Roman" panose="02020603050405020304" pitchFamily="18" charset="0"/>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234477534"/>
              </p:ext>
            </p:extLst>
          </p:nvPr>
        </p:nvGraphicFramePr>
        <p:xfrm>
          <a:off x="3856292" y="391405"/>
          <a:ext cx="6864069" cy="6466595"/>
        </p:xfrm>
        <a:graphic>
          <a:graphicData uri="http://schemas.openxmlformats.org/drawingml/2006/table">
            <a:tbl>
              <a:tblPr/>
              <a:tblGrid>
                <a:gridCol w="2093849">
                  <a:extLst>
                    <a:ext uri="{9D8B030D-6E8A-4147-A177-3AD203B41FA5}">
                      <a16:colId xmlns:a16="http://schemas.microsoft.com/office/drawing/2014/main" val="1043020531"/>
                    </a:ext>
                  </a:extLst>
                </a:gridCol>
                <a:gridCol w="1083056">
                  <a:extLst>
                    <a:ext uri="{9D8B030D-6E8A-4147-A177-3AD203B41FA5}">
                      <a16:colId xmlns:a16="http://schemas.microsoft.com/office/drawing/2014/main" val="3930449203"/>
                    </a:ext>
                  </a:extLst>
                </a:gridCol>
                <a:gridCol w="1213041">
                  <a:extLst>
                    <a:ext uri="{9D8B030D-6E8A-4147-A177-3AD203B41FA5}">
                      <a16:colId xmlns:a16="http://schemas.microsoft.com/office/drawing/2014/main" val="714945758"/>
                    </a:ext>
                  </a:extLst>
                </a:gridCol>
                <a:gridCol w="973745">
                  <a:extLst>
                    <a:ext uri="{9D8B030D-6E8A-4147-A177-3AD203B41FA5}">
                      <a16:colId xmlns:a16="http://schemas.microsoft.com/office/drawing/2014/main" val="3327331865"/>
                    </a:ext>
                  </a:extLst>
                </a:gridCol>
                <a:gridCol w="1500378">
                  <a:extLst>
                    <a:ext uri="{9D8B030D-6E8A-4147-A177-3AD203B41FA5}">
                      <a16:colId xmlns:a16="http://schemas.microsoft.com/office/drawing/2014/main" val="2867779359"/>
                    </a:ext>
                  </a:extLst>
                </a:gridCol>
              </a:tblGrid>
              <a:tr h="497439">
                <a:tc>
                  <a:txBody>
                    <a:bodyPr/>
                    <a:lstStyle/>
                    <a:p>
                      <a:pPr algn="ctr" fontAlgn="b"/>
                      <a:r>
                        <a:rPr lang="en-US" sz="1800" b="1" i="0" u="none" strike="noStrike" dirty="0">
                          <a:effectLst/>
                          <a:latin typeface="Calibri" panose="020F0502020204030204" pitchFamily="34" charset="0"/>
                        </a:rPr>
                        <a:t>X:different measures </a:t>
                      </a:r>
                    </a:p>
                    <a:p>
                      <a:pPr algn="ctr" fontAlgn="b"/>
                      <a:r>
                        <a:rPr lang="en-US" sz="1800" b="1" i="0" u="none" strike="noStrike" dirty="0">
                          <a:effectLst/>
                          <a:latin typeface="Calibri" panose="020F0502020204030204" pitchFamily="34" charset="0"/>
                        </a:rPr>
                        <a:t>of robots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1" i="0" u="none" strike="noStrike" dirty="0">
                          <a:effectLst/>
                          <a:latin typeface="Calibri" panose="020F0502020204030204" pitchFamily="34" charset="0"/>
                        </a:rPr>
                        <a:t>Log</a:t>
                      </a:r>
                      <a:r>
                        <a:rPr lang="en-US" sz="1800" b="1" i="0" u="none" strike="noStrike" baseline="0" dirty="0">
                          <a:effectLst/>
                          <a:latin typeface="Calibri" panose="020F0502020204030204" pitchFamily="34" charset="0"/>
                        </a:rPr>
                        <a:t> </a:t>
                      </a:r>
                      <a:r>
                        <a:rPr lang="en-US" sz="1800" b="1" i="0" u="none" strike="noStrike" dirty="0">
                          <a:effectLst/>
                          <a:latin typeface="Calibri" panose="020F0502020204030204" pitchFamily="34" charset="0"/>
                        </a:rPr>
                        <a:t>robot_</a:t>
                      </a:r>
                    </a:p>
                    <a:p>
                      <a:pPr algn="l" fontAlgn="b"/>
                      <a:r>
                        <a:rPr lang="en-US" sz="1800" b="1" i="0" u="none" strike="noStrike" dirty="0">
                          <a:effectLst/>
                          <a:latin typeface="Calibri" panose="020F0502020204030204" pitchFamily="34" charset="0"/>
                        </a:rPr>
                        <a:t>Stock (1)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1" i="0" u="none" strike="noStrike" dirty="0">
                          <a:effectLst/>
                          <a:latin typeface="Calibri" panose="020F0502020204030204" pitchFamily="34" charset="0"/>
                        </a:rPr>
                        <a:t>Log robot</a:t>
                      </a:r>
                    </a:p>
                    <a:p>
                      <a:pPr algn="l" fontAlgn="b"/>
                      <a:r>
                        <a:rPr lang="en-US" sz="1800" b="1" i="0" u="none" strike="noStrike" dirty="0">
                          <a:effectLst/>
                          <a:latin typeface="Calibri" panose="020F0502020204030204" pitchFamily="34" charset="0"/>
                        </a:rPr>
                        <a:t> value (2)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1" i="0" u="none" strike="noStrike" dirty="0">
                          <a:effectLst/>
                          <a:latin typeface="Calibri" panose="020F0502020204030204" pitchFamily="34" charset="0"/>
                        </a:rPr>
                        <a:t>Log robot </a:t>
                      </a:r>
                    </a:p>
                    <a:p>
                      <a:pPr algn="l" fontAlgn="b"/>
                      <a:r>
                        <a:rPr lang="en-US" sz="1800" b="1" i="0" u="none" strike="noStrike" dirty="0">
                          <a:effectLst/>
                          <a:latin typeface="Calibri" panose="020F0502020204030204" pitchFamily="34" charset="0"/>
                        </a:rPr>
                        <a:t>Price (3)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1" i="0" u="none" strike="noStrike" dirty="0" err="1">
                          <a:effectLst/>
                          <a:latin typeface="Calibri" panose="020F0502020204030204" pitchFamily="34" charset="0"/>
                        </a:rPr>
                        <a:t>robot_density</a:t>
                      </a:r>
                      <a:r>
                        <a:rPr lang="en-US" sz="1800" b="1" i="0" u="none" strike="noStrike" dirty="0">
                          <a:effectLst/>
                          <a:latin typeface="Calibri" panose="020F0502020204030204" pitchFamily="34" charset="0"/>
                        </a:rPr>
                        <a:t> </a:t>
                      </a:r>
                    </a:p>
                    <a:p>
                      <a:pPr algn="l" fontAlgn="b"/>
                      <a:r>
                        <a:rPr lang="en-US" sz="1800" b="1" i="0" u="none" strike="noStrike" dirty="0">
                          <a:effectLst/>
                          <a:latin typeface="Calibri" panose="020F0502020204030204" pitchFamily="34" charset="0"/>
                        </a:rPr>
                        <a:t>(robot/worker)(4)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8022319"/>
                  </a:ext>
                </a:extLst>
              </a:tr>
              <a:tr h="304555">
                <a:tc>
                  <a:txBody>
                    <a:bodyPr/>
                    <a:lstStyle/>
                    <a:p>
                      <a:pPr algn="ctr" fontAlgn="b"/>
                      <a:r>
                        <a:rPr lang="en-US" sz="1800" b="1" i="0" u="none" strike="noStrike">
                          <a:effectLst/>
                          <a:latin typeface="Calibri" panose="020F0502020204030204" pitchFamily="34" charset="0"/>
                        </a:rPr>
                        <a:t>Y:</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1800" b="1" i="0" u="none" strike="noStrike">
                          <a:effectLst/>
                          <a:latin typeface="Calibri" panose="020F0502020204030204" pitchFamily="34" charset="0"/>
                        </a:rPr>
                        <a:t>exp_quantity_ln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738006414"/>
                  </a:ext>
                </a:extLst>
              </a:tr>
              <a:tr h="263947">
                <a:tc>
                  <a:txBody>
                    <a:bodyPr/>
                    <a:lstStyle/>
                    <a:p>
                      <a:pPr algn="ctr" fontAlgn="b"/>
                      <a:r>
                        <a:rPr lang="en-US" sz="1800" b="0" i="0" u="none" strike="noStrike">
                          <a:effectLst/>
                          <a:latin typeface="Calibri" panose="020F0502020204030204" pitchFamily="34" charset="0"/>
                        </a:rPr>
                        <a:t>coefficients of x</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dirty="0">
                          <a:effectLst/>
                          <a:latin typeface="Calibri" panose="020F0502020204030204" pitchFamily="34" charset="0"/>
                        </a:rPr>
                        <a:t>0.071*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0.013**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dirty="0">
                          <a:effectLst/>
                          <a:latin typeface="Calibri" panose="020F0502020204030204" pitchFamily="34" charset="0"/>
                        </a:rPr>
                        <a:t>0.191**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6037494"/>
                  </a:ext>
                </a:extLst>
              </a:tr>
              <a:tr h="263947">
                <a:tc>
                  <a:txBody>
                    <a:bodyPr/>
                    <a:lstStyle/>
                    <a:p>
                      <a:pPr algn="ctr" fontAlgn="b"/>
                      <a:r>
                        <a:rPr lang="zh-CN" altLang="en-US" sz="1800" b="0" i="0" u="none" strike="noStrike">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(0.037)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(0.006)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(0.007)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(0.081)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0349400"/>
                  </a:ext>
                </a:extLst>
              </a:tr>
              <a:tr h="263947">
                <a:tc>
                  <a:txBody>
                    <a:bodyPr/>
                    <a:lstStyle/>
                    <a:p>
                      <a:pPr algn="l" fontAlgn="b"/>
                      <a:r>
                        <a:rPr lang="en-US" sz="1800" b="0" i="0" u="none" strike="noStrike">
                          <a:effectLst/>
                          <a:latin typeface="Calibri" panose="020F0502020204030204" pitchFamily="34" charset="0"/>
                        </a:rPr>
                        <a:t>Observations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146,208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146,208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146,208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8,310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6317160"/>
                  </a:ext>
                </a:extLst>
              </a:tr>
              <a:tr h="263947">
                <a:tc>
                  <a:txBody>
                    <a:bodyPr/>
                    <a:lstStyle/>
                    <a:p>
                      <a:pPr algn="l" fontAlgn="b"/>
                      <a:r>
                        <a:rPr lang="en-US" sz="1800" b="0" i="0" u="none" strike="noStrike">
                          <a:effectLst/>
                          <a:latin typeface="Calibri" panose="020F0502020204030204" pitchFamily="34" charset="0"/>
                        </a:rPr>
                        <a:t>R-squared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0.886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0.886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0.886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0.891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3910615"/>
                  </a:ext>
                </a:extLst>
              </a:tr>
              <a:tr h="263947">
                <a:tc>
                  <a:txBody>
                    <a:bodyPr/>
                    <a:lstStyle/>
                    <a:p>
                      <a:pPr algn="ctr" fontAlgn="b"/>
                      <a:r>
                        <a:rPr lang="en-US" sz="1800" b="1" i="0" u="none" strike="noStrike" dirty="0">
                          <a:effectLst/>
                          <a:latin typeface="Calibri" panose="020F0502020204030204" pitchFamily="34" charset="0"/>
                        </a:rPr>
                        <a:t>Y:</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1800" b="1" i="0" u="none" strike="noStrike">
                          <a:effectLst/>
                          <a:latin typeface="Calibri" panose="020F0502020204030204" pitchFamily="34" charset="0"/>
                        </a:rPr>
                        <a:t>exp_value_ln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2425837344"/>
                  </a:ext>
                </a:extLst>
              </a:tr>
              <a:tr h="263947">
                <a:tc>
                  <a:txBody>
                    <a:bodyPr/>
                    <a:lstStyle/>
                    <a:p>
                      <a:pPr algn="ctr" fontAlgn="b"/>
                      <a:r>
                        <a:rPr lang="en-US" sz="1800" b="0" i="0" u="none" strike="noStrike">
                          <a:effectLst/>
                          <a:latin typeface="Calibri" panose="020F0502020204030204" pitchFamily="34" charset="0"/>
                        </a:rPr>
                        <a:t>coefficients of x</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0.069***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0.111***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6994565"/>
                  </a:ext>
                </a:extLst>
              </a:tr>
              <a:tr h="263947">
                <a:tc>
                  <a:txBody>
                    <a:bodyPr/>
                    <a:lstStyle/>
                    <a:p>
                      <a:pPr algn="ctr" fontAlgn="b"/>
                      <a:r>
                        <a:rPr lang="zh-CN" altLang="en-US" sz="1800" b="0" i="0" u="none" strike="noStrike">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(0.026)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(0.005)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(0.005)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(0.041)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8082081"/>
                  </a:ext>
                </a:extLst>
              </a:tr>
              <a:tr h="263947">
                <a:tc>
                  <a:txBody>
                    <a:bodyPr/>
                    <a:lstStyle/>
                    <a:p>
                      <a:pPr algn="l" fontAlgn="b"/>
                      <a:r>
                        <a:rPr lang="en-US" sz="1800" b="0" i="0" u="none" strike="noStrike">
                          <a:effectLst/>
                          <a:latin typeface="Calibri" panose="020F0502020204030204" pitchFamily="34" charset="0"/>
                        </a:rPr>
                        <a:t>Observations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146,332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146,332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146,332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8,285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0529224"/>
                  </a:ext>
                </a:extLst>
              </a:tr>
              <a:tr h="263947">
                <a:tc>
                  <a:txBody>
                    <a:bodyPr/>
                    <a:lstStyle/>
                    <a:p>
                      <a:pPr algn="l" fontAlgn="b"/>
                      <a:r>
                        <a:rPr lang="en-US" sz="1800" b="0" i="0" u="none" strike="noStrike">
                          <a:effectLst/>
                          <a:latin typeface="Calibri" panose="020F0502020204030204" pitchFamily="34" charset="0"/>
                        </a:rPr>
                        <a:t>R-squared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0.862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0.862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0.862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0.889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7609910"/>
                  </a:ext>
                </a:extLst>
              </a:tr>
              <a:tr h="263947">
                <a:tc>
                  <a:txBody>
                    <a:bodyPr/>
                    <a:lstStyle/>
                    <a:p>
                      <a:pPr algn="ctr" fontAlgn="b"/>
                      <a:r>
                        <a:rPr lang="en-US" sz="1800" b="1" i="0" u="none" strike="noStrike">
                          <a:effectLst/>
                          <a:latin typeface="Calibri" panose="020F0502020204030204" pitchFamily="34" charset="0"/>
                        </a:rPr>
                        <a:t>Y:</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1800" b="1" i="0" u="none" strike="noStrike">
                          <a:effectLst/>
                          <a:latin typeface="Calibri" panose="020F0502020204030204" pitchFamily="34" charset="0"/>
                        </a:rPr>
                        <a:t>quality_Broda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13751525"/>
                  </a:ext>
                </a:extLst>
              </a:tr>
              <a:tr h="263947">
                <a:tc>
                  <a:txBody>
                    <a:bodyPr/>
                    <a:lstStyle/>
                    <a:p>
                      <a:pPr algn="ctr" fontAlgn="b"/>
                      <a:r>
                        <a:rPr lang="en-US" sz="1800" b="0" i="0" u="none" strike="noStrike">
                          <a:effectLst/>
                          <a:latin typeface="Calibri" panose="020F0502020204030204" pitchFamily="34" charset="0"/>
                        </a:rPr>
                        <a:t>coefficients of x</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dirty="0">
                          <a:effectLst/>
                          <a:latin typeface="Calibri" panose="020F0502020204030204" pitchFamily="34" charset="0"/>
                        </a:rPr>
                        <a:t>0.056***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0.006***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0.005**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dirty="0">
                          <a:effectLst/>
                          <a:latin typeface="Calibri" panose="020F0502020204030204" pitchFamily="34" charset="0"/>
                        </a:rPr>
                        <a:t>0.153***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8050614"/>
                  </a:ext>
                </a:extLst>
              </a:tr>
              <a:tr h="263947">
                <a:tc>
                  <a:txBody>
                    <a:bodyPr/>
                    <a:lstStyle/>
                    <a:p>
                      <a:pPr algn="ctr" fontAlgn="b"/>
                      <a:r>
                        <a:rPr lang="zh-CN" altLang="en-US" sz="1800" b="0" i="0" u="none" strike="noStrike">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(0.002)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(0.002)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(0.034)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7626121"/>
                  </a:ext>
                </a:extLst>
              </a:tr>
              <a:tr h="263947">
                <a:tc>
                  <a:txBody>
                    <a:bodyPr/>
                    <a:lstStyle/>
                    <a:p>
                      <a:pPr algn="l" fontAlgn="b"/>
                      <a:r>
                        <a:rPr lang="en-US" sz="1800" b="0" i="0" u="none" strike="noStrike">
                          <a:effectLst/>
                          <a:latin typeface="Calibri" panose="020F0502020204030204" pitchFamily="34" charset="0"/>
                        </a:rPr>
                        <a:t>Observations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2,683,548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2,683,548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2,683,548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2,683,548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8871193"/>
                  </a:ext>
                </a:extLst>
              </a:tr>
              <a:tr h="263947">
                <a:tc>
                  <a:txBody>
                    <a:bodyPr/>
                    <a:lstStyle/>
                    <a:p>
                      <a:pPr algn="l" fontAlgn="b"/>
                      <a:r>
                        <a:rPr lang="en-US" sz="1800" b="0" i="0" u="none" strike="noStrike">
                          <a:effectLst/>
                          <a:latin typeface="Calibri" panose="020F0502020204030204" pitchFamily="34" charset="0"/>
                        </a:rPr>
                        <a:t>R-squared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0.881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0.881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0.881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0.881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8794459"/>
                  </a:ext>
                </a:extLst>
              </a:tr>
              <a:tr h="263947">
                <a:tc>
                  <a:txBody>
                    <a:bodyPr/>
                    <a:lstStyle/>
                    <a:p>
                      <a:pPr algn="ctr" fontAlgn="b"/>
                      <a:r>
                        <a:rPr lang="en-US" sz="1800" b="1" i="0" u="none" strike="noStrike" dirty="0">
                          <a:effectLst/>
                          <a:latin typeface="Calibri" panose="020F0502020204030204" pitchFamily="34" charset="0"/>
                        </a:rPr>
                        <a:t>Y:</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1800" b="1" i="0" u="none" strike="noStrike">
                          <a:effectLst/>
                          <a:latin typeface="Calibri" panose="020F0502020204030204" pitchFamily="34" charset="0"/>
                        </a:rPr>
                        <a:t>price_ln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3720869783"/>
                  </a:ext>
                </a:extLst>
              </a:tr>
              <a:tr h="263947">
                <a:tc>
                  <a:txBody>
                    <a:bodyPr/>
                    <a:lstStyle/>
                    <a:p>
                      <a:pPr algn="ctr" fontAlgn="b"/>
                      <a:r>
                        <a:rPr lang="en-US" sz="1800" b="0" i="0" u="none" strike="noStrike">
                          <a:effectLst/>
                          <a:latin typeface="Calibri" panose="020F0502020204030204" pitchFamily="34" charset="0"/>
                        </a:rPr>
                        <a:t>coefficients of x</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0.008**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0.001*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dirty="0">
                          <a:effectLst/>
                          <a:latin typeface="Calibri" panose="020F0502020204030204" pitchFamily="34" charset="0"/>
                        </a:rPr>
                        <a:t>0.001*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0.020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080816"/>
                  </a:ext>
                </a:extLst>
              </a:tr>
              <a:tr h="263947">
                <a:tc>
                  <a:txBody>
                    <a:bodyPr/>
                    <a:lstStyle/>
                    <a:p>
                      <a:pPr algn="ctr" fontAlgn="b"/>
                      <a:r>
                        <a:rPr lang="zh-CN" altLang="en-US" sz="1800" b="0" i="0" u="none" strike="noStrike">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(0.004)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(0.001)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(0.001)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(0.013)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4494191"/>
                  </a:ext>
                </a:extLst>
              </a:tr>
              <a:tr h="263947">
                <a:tc>
                  <a:txBody>
                    <a:bodyPr/>
                    <a:lstStyle/>
                    <a:p>
                      <a:pPr algn="l" fontAlgn="b"/>
                      <a:r>
                        <a:rPr lang="en-US" sz="1800" b="0" i="0" u="none" strike="noStrike">
                          <a:effectLst/>
                          <a:latin typeface="Calibri" panose="020F0502020204030204" pitchFamily="34" charset="0"/>
                        </a:rPr>
                        <a:t>Observations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2,692,488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2,692,488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2,692,488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2,692,488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8502091"/>
                  </a:ext>
                </a:extLst>
              </a:tr>
              <a:tr h="263947">
                <a:tc>
                  <a:txBody>
                    <a:bodyPr/>
                    <a:lstStyle/>
                    <a:p>
                      <a:pPr algn="l" fontAlgn="b"/>
                      <a:r>
                        <a:rPr lang="en-US" sz="1800" b="0" i="0" u="none" strike="noStrike" dirty="0">
                          <a:effectLst/>
                          <a:latin typeface="Calibri" panose="020F0502020204030204" pitchFamily="34" charset="0"/>
                        </a:rPr>
                        <a:t>R-squared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0.959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0.959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0.959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dirty="0">
                          <a:effectLst/>
                          <a:latin typeface="Calibri" panose="020F0502020204030204" pitchFamily="34" charset="0"/>
                        </a:rPr>
                        <a:t>0.959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953894"/>
                  </a:ext>
                </a:extLst>
              </a:tr>
            </a:tbl>
          </a:graphicData>
        </a:graphic>
      </p:graphicFrame>
      <p:sp>
        <p:nvSpPr>
          <p:cNvPr id="9" name="文本框 8"/>
          <p:cNvSpPr txBox="1"/>
          <p:nvPr/>
        </p:nvSpPr>
        <p:spPr>
          <a:xfrm>
            <a:off x="195469" y="1216550"/>
            <a:ext cx="3414423" cy="5632311"/>
          </a:xfrm>
          <a:prstGeom prst="rect">
            <a:avLst/>
          </a:prstGeom>
          <a:noFill/>
        </p:spPr>
        <p:txBody>
          <a:bodyPr wrap="square" rtlCol="0">
            <a:spAutoFit/>
          </a:bodyPr>
          <a:lstStyle/>
          <a:p>
            <a:pPr marL="285750" indent="-285750">
              <a:buFont typeface="Arial" panose="020B0604020202020204" pitchFamily="34" charset="0"/>
              <a:buChar char="•"/>
            </a:pPr>
            <a:r>
              <a:rPr lang="en-US" altLang="zh-CN" sz="2000" i="1" dirty="0"/>
              <a:t>Replace robot dummy by different measures in all regressions for different dependent variables</a:t>
            </a:r>
          </a:p>
          <a:p>
            <a:pPr marL="285750" indent="-285750">
              <a:buFont typeface="Arial" panose="020B0604020202020204" pitchFamily="34" charset="0"/>
              <a:buChar char="•"/>
            </a:pPr>
            <a:r>
              <a:rPr lang="en-US" altLang="zh-CN" sz="2000" i="1" dirty="0"/>
              <a:t>(1) log robot units in an establishments</a:t>
            </a:r>
          </a:p>
          <a:p>
            <a:pPr marL="285750" indent="-285750">
              <a:buFont typeface="Arial" panose="020B0604020202020204" pitchFamily="34" charset="0"/>
              <a:buChar char="•"/>
            </a:pPr>
            <a:r>
              <a:rPr lang="en-US" altLang="zh-CN" sz="2000" i="1" dirty="0"/>
              <a:t>(2) log robot value in an establishments</a:t>
            </a:r>
          </a:p>
          <a:p>
            <a:pPr marL="285750" indent="-285750">
              <a:buFont typeface="Arial" panose="020B0604020202020204" pitchFamily="34" charset="0"/>
              <a:buChar char="•"/>
            </a:pPr>
            <a:r>
              <a:rPr lang="en-US" altLang="zh-CN" sz="2000" i="1" dirty="0"/>
              <a:t>(3) log robot price </a:t>
            </a:r>
          </a:p>
          <a:p>
            <a:pPr marL="285750" indent="-285750">
              <a:buFont typeface="Arial" panose="020B0604020202020204" pitchFamily="34" charset="0"/>
              <a:buChar char="•"/>
            </a:pPr>
            <a:r>
              <a:rPr lang="en-US" altLang="zh-CN" sz="2000" i="1" dirty="0"/>
              <a:t>(4) robot density which is defined as the percentage of robot units per worker</a:t>
            </a:r>
          </a:p>
          <a:p>
            <a:pPr marL="285750" indent="-285750">
              <a:buFont typeface="Arial" panose="020B0604020202020204" pitchFamily="34" charset="0"/>
              <a:buChar char="•"/>
            </a:pPr>
            <a:r>
              <a:rPr lang="en-US" altLang="zh-CN" sz="2000" b="1" i="1" dirty="0"/>
              <a:t>More robots, using robots of high price, and higher robot density are all have positive effects on export performance</a:t>
            </a:r>
          </a:p>
          <a:p>
            <a:pPr marL="285750" indent="-285750">
              <a:buFont typeface="Arial" panose="020B0604020202020204" pitchFamily="34" charset="0"/>
              <a:buChar char="•"/>
            </a:pPr>
            <a:endParaRPr lang="zh-CN" altLang="en-US" sz="2000" i="1" dirty="0"/>
          </a:p>
        </p:txBody>
      </p:sp>
    </p:spTree>
    <p:extLst>
      <p:ext uri="{BB962C8B-B14F-4D97-AF65-F5344CB8AC3E}">
        <p14:creationId xmlns:p14="http://schemas.microsoft.com/office/powerpoint/2010/main" val="743059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Rising Robots</a:t>
            </a:r>
            <a:endParaRPr lang="zh-CN" altLang="en-US" dirty="0"/>
          </a:p>
        </p:txBody>
      </p:sp>
      <p:sp>
        <p:nvSpPr>
          <p:cNvPr id="3" name="内容占位符 2"/>
          <p:cNvSpPr>
            <a:spLocks noGrp="1"/>
          </p:cNvSpPr>
          <p:nvPr>
            <p:ph idx="1"/>
          </p:nvPr>
        </p:nvSpPr>
        <p:spPr>
          <a:xfrm>
            <a:off x="572494" y="1053549"/>
            <a:ext cx="5523506" cy="5128590"/>
          </a:xfrm>
        </p:spPr>
        <p:txBody>
          <a:bodyPr>
            <a:normAutofit fontScale="85000" lnSpcReduction="20000"/>
          </a:bodyPr>
          <a:lstStyle/>
          <a:p>
            <a:r>
              <a:rPr lang="en-US" altLang="zh-CN" b="1" dirty="0"/>
              <a:t>Robots have been widely adopted by firms worldwide.</a:t>
            </a:r>
          </a:p>
          <a:p>
            <a:r>
              <a:rPr lang="en-US" altLang="zh-CN" dirty="0"/>
              <a:t>Robots were first introduced to China </a:t>
            </a:r>
            <a:r>
              <a:rPr lang="en-US" altLang="zh-CN" b="1" dirty="0"/>
              <a:t>in the early 2000</a:t>
            </a:r>
            <a:r>
              <a:rPr lang="en-US" altLang="zh-CN" dirty="0"/>
              <a:t>, and with its fast rising of robot use, </a:t>
            </a:r>
            <a:r>
              <a:rPr lang="en-US" altLang="zh-CN" b="1" dirty="0"/>
              <a:t>China has been the biggest and fast growing robot market worldwide regarding annual sales since 2016</a:t>
            </a:r>
            <a:r>
              <a:rPr lang="en-US" altLang="zh-CN" dirty="0"/>
              <a:t>.</a:t>
            </a:r>
          </a:p>
          <a:p>
            <a:r>
              <a:rPr lang="en-US" altLang="zh-CN" b="1" dirty="0"/>
              <a:t>China does not produce a meaningful quantity of robotics hardware domestically until 2013 </a:t>
            </a:r>
            <a:r>
              <a:rPr lang="en-US" altLang="zh-CN" dirty="0"/>
              <a:t>and consequently firms import robots from foreign producers almost completely before 2013 (see figure 1). </a:t>
            </a:r>
          </a:p>
          <a:p>
            <a:r>
              <a:rPr lang="en-US" altLang="zh-CN" dirty="0"/>
              <a:t>In 2020, majority of new robots (around 70%) in China are shipped from foreign suppliers </a:t>
            </a:r>
          </a:p>
        </p:txBody>
      </p:sp>
      <p:graphicFrame>
        <p:nvGraphicFramePr>
          <p:cNvPr id="4" name="图表 3">
            <a:extLst>
              <a:ext uri="{FF2B5EF4-FFF2-40B4-BE49-F238E27FC236}">
                <a16:creationId xmlns:a16="http://schemas.microsoft.com/office/drawing/2014/main" id="{CB68EB81-C8D5-4A98-8A3D-D451BBF2D556}"/>
              </a:ext>
            </a:extLst>
          </p:cNvPr>
          <p:cNvGraphicFramePr/>
          <p:nvPr>
            <p:extLst>
              <p:ext uri="{D42A27DB-BD31-4B8C-83A1-F6EECF244321}">
                <p14:modId xmlns:p14="http://schemas.microsoft.com/office/powerpoint/2010/main" val="1895126859"/>
              </p:ext>
            </p:extLst>
          </p:nvPr>
        </p:nvGraphicFramePr>
        <p:xfrm>
          <a:off x="6365081" y="785813"/>
          <a:ext cx="5519572" cy="4465142"/>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3"/>
          <p:cNvSpPr>
            <a:spLocks noChangeArrowheads="1"/>
          </p:cNvSpPr>
          <p:nvPr/>
        </p:nvSpPr>
        <p:spPr bwMode="auto">
          <a:xfrm>
            <a:off x="6789846" y="5283989"/>
            <a:ext cx="423066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270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27000" algn="l" defTabSz="914400" rtl="0" eaLnBrk="0" fontAlgn="base" latinLnBrk="0" hangingPunct="0">
              <a:lnSpc>
                <a:spcPct val="100000"/>
              </a:lnSpc>
              <a:spcBef>
                <a:spcPct val="0"/>
              </a:spcBef>
              <a:spcAft>
                <a:spcPct val="0"/>
              </a:spcAft>
              <a:buClrTx/>
              <a:buSzTx/>
              <a:buFontTx/>
              <a:buNone/>
              <a:tabLst/>
            </a:pPr>
            <a:r>
              <a:rPr kumimoji="0" lang="en-US" altLang="zh-CN" sz="1200" b="1" i="0" u="none" strike="noStrike" cap="none" normalizeH="0" baseline="0" dirty="0">
                <a:ln>
                  <a:noFill/>
                </a:ln>
                <a:solidFill>
                  <a:schemeClr val="tx1"/>
                </a:solidFill>
                <a:effectLst/>
                <a:latin typeface="Arial" panose="020B0604020202020204" pitchFamily="34" charset="0"/>
                <a:ea typeface="等线" panose="02010600030101010101" pitchFamily="2" charset="-122"/>
                <a:cs typeface="Times New Roman" panose="02020603050405020304" pitchFamily="18" charset="0"/>
              </a:rPr>
              <a:t>Figure 2: supply of industrial robots in China</a:t>
            </a:r>
            <a:endParaRPr kumimoji="0" lang="en-US" altLang="zh-CN" sz="600" b="0" i="0" u="none" strike="noStrike" cap="none" normalizeH="0" baseline="0" dirty="0">
              <a:ln>
                <a:noFill/>
              </a:ln>
              <a:solidFill>
                <a:schemeClr val="tx1"/>
              </a:solidFill>
              <a:effectLst/>
              <a:latin typeface="Arial" panose="020B0604020202020204" pitchFamily="34" charset="0"/>
            </a:endParaRPr>
          </a:p>
          <a:p>
            <a:pPr marL="0" marR="0" lvl="0" indent="12700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Arial" panose="020B0604020202020204" pitchFamily="34" charset="0"/>
                <a:ea typeface="等线" panose="02010600030101010101" pitchFamily="2" charset="-122"/>
                <a:cs typeface="Times New Roman" panose="02020603050405020304" pitchFamily="18" charset="0"/>
              </a:rPr>
              <a:t>Notes: IFR data</a:t>
            </a: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355377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Robustness (2)</a:t>
            </a:r>
            <a:endParaRPr lang="zh-CN" altLang="en-US" dirty="0"/>
          </a:p>
        </p:txBody>
      </p:sp>
      <p:graphicFrame>
        <p:nvGraphicFramePr>
          <p:cNvPr id="4" name="内容占位符 3"/>
          <p:cNvGraphicFramePr>
            <a:graphicFrameLocks noGrp="1"/>
          </p:cNvGraphicFramePr>
          <p:nvPr>
            <p:ph idx="1"/>
            <p:extLst>
              <p:ext uri="{D42A27DB-BD31-4B8C-83A1-F6EECF244321}">
                <p14:modId xmlns:p14="http://schemas.microsoft.com/office/powerpoint/2010/main" val="4152308308"/>
              </p:ext>
            </p:extLst>
          </p:nvPr>
        </p:nvGraphicFramePr>
        <p:xfrm>
          <a:off x="4286288" y="1956023"/>
          <a:ext cx="6630853" cy="3636010"/>
        </p:xfrm>
        <a:graphic>
          <a:graphicData uri="http://schemas.openxmlformats.org/drawingml/2006/table">
            <a:tbl>
              <a:tblPr/>
              <a:tblGrid>
                <a:gridCol w="1888554">
                  <a:extLst>
                    <a:ext uri="{9D8B030D-6E8A-4147-A177-3AD203B41FA5}">
                      <a16:colId xmlns:a16="http://schemas.microsoft.com/office/drawing/2014/main" val="4145914317"/>
                    </a:ext>
                  </a:extLst>
                </a:gridCol>
                <a:gridCol w="1083056">
                  <a:extLst>
                    <a:ext uri="{9D8B030D-6E8A-4147-A177-3AD203B41FA5}">
                      <a16:colId xmlns:a16="http://schemas.microsoft.com/office/drawing/2014/main" val="3067994746"/>
                    </a:ext>
                  </a:extLst>
                </a:gridCol>
                <a:gridCol w="968756">
                  <a:extLst>
                    <a:ext uri="{9D8B030D-6E8A-4147-A177-3AD203B41FA5}">
                      <a16:colId xmlns:a16="http://schemas.microsoft.com/office/drawing/2014/main" val="1661910464"/>
                    </a:ext>
                  </a:extLst>
                </a:gridCol>
                <a:gridCol w="1021144">
                  <a:extLst>
                    <a:ext uri="{9D8B030D-6E8A-4147-A177-3AD203B41FA5}">
                      <a16:colId xmlns:a16="http://schemas.microsoft.com/office/drawing/2014/main" val="3635876201"/>
                    </a:ext>
                  </a:extLst>
                </a:gridCol>
                <a:gridCol w="1669343">
                  <a:extLst>
                    <a:ext uri="{9D8B030D-6E8A-4147-A177-3AD203B41FA5}">
                      <a16:colId xmlns:a16="http://schemas.microsoft.com/office/drawing/2014/main" val="480535749"/>
                    </a:ext>
                  </a:extLst>
                </a:gridCol>
              </a:tblGrid>
              <a:tr h="407145">
                <a:tc>
                  <a:txBody>
                    <a:bodyPr/>
                    <a:lstStyle/>
                    <a:p>
                      <a:pPr algn="ctr" fontAlgn="b"/>
                      <a:r>
                        <a:rPr lang="en-US" sz="1800" b="1" i="0" u="none" strike="noStrike" dirty="0">
                          <a:effectLst/>
                          <a:latin typeface="Calibri" panose="020F0502020204030204" pitchFamily="34" charset="0"/>
                        </a:rPr>
                        <a:t>X:different </a:t>
                      </a:r>
                    </a:p>
                    <a:p>
                      <a:pPr algn="ctr" fontAlgn="b"/>
                      <a:r>
                        <a:rPr lang="en-US" sz="1800" b="1" i="0" u="none" strike="noStrike" dirty="0">
                          <a:effectLst/>
                          <a:latin typeface="Calibri" panose="020F0502020204030204" pitchFamily="34" charset="0"/>
                        </a:rPr>
                        <a:t>measures of robots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1" i="0" u="none" strike="noStrike" dirty="0">
                          <a:effectLst/>
                          <a:latin typeface="Calibri" panose="020F0502020204030204" pitchFamily="34" charset="0"/>
                        </a:rPr>
                        <a:t>Log</a:t>
                      </a:r>
                      <a:r>
                        <a:rPr lang="en-US" sz="1800" b="1" i="0" u="none" strike="noStrike" baseline="0" dirty="0">
                          <a:effectLst/>
                          <a:latin typeface="Calibri" panose="020F0502020204030204" pitchFamily="34" charset="0"/>
                        </a:rPr>
                        <a:t> </a:t>
                      </a:r>
                      <a:r>
                        <a:rPr lang="en-US" sz="1800" b="1" i="0" u="none" strike="noStrike" dirty="0">
                          <a:effectLst/>
                          <a:latin typeface="Calibri" panose="020F0502020204030204" pitchFamily="34" charset="0"/>
                        </a:rPr>
                        <a:t>robot_</a:t>
                      </a:r>
                    </a:p>
                    <a:p>
                      <a:pPr algn="l" fontAlgn="b"/>
                      <a:r>
                        <a:rPr lang="en-US" sz="1800" b="1" i="0" u="none" strike="noStrike" dirty="0">
                          <a:effectLst/>
                          <a:latin typeface="Calibri" panose="020F0502020204030204" pitchFamily="34" charset="0"/>
                        </a:rPr>
                        <a:t>Stock (1)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1" i="0" u="none" strike="noStrike" dirty="0">
                          <a:effectLst/>
                          <a:latin typeface="Calibri" panose="020F0502020204030204" pitchFamily="34" charset="0"/>
                        </a:rPr>
                        <a:t>Log robot</a:t>
                      </a:r>
                    </a:p>
                    <a:p>
                      <a:pPr algn="l" fontAlgn="b"/>
                      <a:r>
                        <a:rPr lang="en-US" sz="1800" b="1" i="0" u="none" strike="noStrike" dirty="0">
                          <a:effectLst/>
                          <a:latin typeface="Calibri" panose="020F0502020204030204" pitchFamily="34" charset="0"/>
                        </a:rPr>
                        <a:t> value (2)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1" i="0" u="none" strike="noStrike" dirty="0">
                          <a:effectLst/>
                          <a:latin typeface="Calibri" panose="020F0502020204030204" pitchFamily="34" charset="0"/>
                        </a:rPr>
                        <a:t>Log robot </a:t>
                      </a:r>
                    </a:p>
                    <a:p>
                      <a:pPr algn="l" fontAlgn="b"/>
                      <a:r>
                        <a:rPr lang="en-US" sz="1800" b="1" i="0" u="none" strike="noStrike" dirty="0">
                          <a:effectLst/>
                          <a:latin typeface="Calibri" panose="020F0502020204030204" pitchFamily="34" charset="0"/>
                        </a:rPr>
                        <a:t>Price (3)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1" i="0" u="none" strike="noStrike" dirty="0" err="1">
                          <a:effectLst/>
                          <a:latin typeface="Calibri" panose="020F0502020204030204" pitchFamily="34" charset="0"/>
                        </a:rPr>
                        <a:t>robot_density</a:t>
                      </a:r>
                      <a:r>
                        <a:rPr lang="en-US" sz="1800" b="1" i="0" u="none" strike="noStrike" dirty="0">
                          <a:effectLst/>
                          <a:latin typeface="Calibri" panose="020F0502020204030204" pitchFamily="34" charset="0"/>
                        </a:rPr>
                        <a:t> </a:t>
                      </a:r>
                    </a:p>
                    <a:p>
                      <a:pPr algn="l" fontAlgn="b"/>
                      <a:r>
                        <a:rPr lang="en-US" sz="1800" b="1" i="0" u="none" strike="noStrike" dirty="0">
                          <a:effectLst/>
                          <a:latin typeface="Calibri" panose="020F0502020204030204" pitchFamily="34" charset="0"/>
                        </a:rPr>
                        <a:t>(robot/worker)</a:t>
                      </a:r>
                    </a:p>
                    <a:p>
                      <a:pPr algn="l" fontAlgn="b"/>
                      <a:r>
                        <a:rPr lang="en-US" sz="1800" b="1" i="0" u="none" strike="noStrike" dirty="0">
                          <a:effectLst/>
                          <a:latin typeface="Calibri" panose="020F0502020204030204" pitchFamily="34" charset="0"/>
                        </a:rPr>
                        <a:t>(4)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1524028"/>
                  </a:ext>
                </a:extLst>
              </a:tr>
              <a:tr h="165100">
                <a:tc>
                  <a:txBody>
                    <a:bodyPr/>
                    <a:lstStyle/>
                    <a:p>
                      <a:pPr algn="ctr" fontAlgn="b"/>
                      <a:r>
                        <a:rPr lang="en-US" sz="1800" b="1" i="0" u="none" strike="noStrike" dirty="0">
                          <a:effectLst/>
                          <a:latin typeface="Calibri" panose="020F0502020204030204" pitchFamily="34" charset="0"/>
                        </a:rPr>
                        <a:t>Y:</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1800" b="1" i="0" u="none" strike="noStrike">
                          <a:effectLst/>
                          <a:latin typeface="Calibri" panose="020F0502020204030204" pitchFamily="34" charset="0"/>
                        </a:rPr>
                        <a:t>exp_product_n_ln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659675573"/>
                  </a:ext>
                </a:extLst>
              </a:tr>
              <a:tr h="165100">
                <a:tc>
                  <a:txBody>
                    <a:bodyPr/>
                    <a:lstStyle/>
                    <a:p>
                      <a:pPr algn="ctr" fontAlgn="b"/>
                      <a:r>
                        <a:rPr lang="en-US" sz="1800" b="0" i="0" u="none" strike="noStrike">
                          <a:effectLst/>
                          <a:latin typeface="Calibri" panose="020F0502020204030204" pitchFamily="34" charset="0"/>
                        </a:rPr>
                        <a:t>coefficients of x</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dirty="0">
                          <a:effectLst/>
                          <a:latin typeface="Calibri" panose="020F0502020204030204" pitchFamily="34" charset="0"/>
                        </a:rPr>
                        <a:t>0.098***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dirty="0">
                          <a:effectLst/>
                          <a:latin typeface="Calibri" panose="020F0502020204030204" pitchFamily="34" charset="0"/>
                        </a:rPr>
                        <a:t>0.014***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0.014***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dirty="0">
                          <a:effectLst/>
                          <a:latin typeface="Calibri" panose="020F0502020204030204" pitchFamily="34" charset="0"/>
                        </a:rPr>
                        <a:t>0.038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103047"/>
                  </a:ext>
                </a:extLst>
              </a:tr>
              <a:tr h="165100">
                <a:tc>
                  <a:txBody>
                    <a:bodyPr/>
                    <a:lstStyle/>
                    <a:p>
                      <a:pPr algn="ctr" fontAlgn="b"/>
                      <a:r>
                        <a:rPr lang="zh-CN" altLang="en-US" sz="1800" b="0" i="0" u="none" strike="noStrike">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(0.014)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(0.002)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(0.003)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(0.030)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325271"/>
                  </a:ext>
                </a:extLst>
              </a:tr>
              <a:tr h="165100">
                <a:tc>
                  <a:txBody>
                    <a:bodyPr/>
                    <a:lstStyle/>
                    <a:p>
                      <a:pPr algn="l" fontAlgn="b"/>
                      <a:r>
                        <a:rPr lang="en-US" sz="1800" b="0" i="0" u="none" strike="noStrike" dirty="0">
                          <a:effectLst/>
                          <a:latin typeface="Calibri" panose="020F0502020204030204" pitchFamily="34" charset="0"/>
                        </a:rPr>
                        <a:t>Observations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146,521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146,521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146,521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8,332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0116119"/>
                  </a:ext>
                </a:extLst>
              </a:tr>
              <a:tr h="165100">
                <a:tc>
                  <a:txBody>
                    <a:bodyPr/>
                    <a:lstStyle/>
                    <a:p>
                      <a:pPr algn="l" fontAlgn="b"/>
                      <a:r>
                        <a:rPr lang="en-US" sz="1800" b="0" i="0" u="none" strike="noStrike">
                          <a:effectLst/>
                          <a:latin typeface="Calibri" panose="020F0502020204030204" pitchFamily="34" charset="0"/>
                        </a:rPr>
                        <a:t>R-squared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0.823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0.822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0.822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0.832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9462960"/>
                  </a:ext>
                </a:extLst>
              </a:tr>
              <a:tr h="165100">
                <a:tc>
                  <a:txBody>
                    <a:bodyPr/>
                    <a:lstStyle/>
                    <a:p>
                      <a:pPr algn="ctr" fontAlgn="b"/>
                      <a:r>
                        <a:rPr lang="en-US" sz="1800" b="1" i="0" u="none" strike="noStrike" dirty="0">
                          <a:effectLst/>
                          <a:latin typeface="Calibri" panose="020F0502020204030204" pitchFamily="34" charset="0"/>
                        </a:rPr>
                        <a:t>Y:</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US" sz="1800" b="1" i="0" u="none" strike="noStrike">
                          <a:effectLst/>
                          <a:latin typeface="Calibri" panose="020F0502020204030204" pitchFamily="34" charset="0"/>
                        </a:rPr>
                        <a:t>exp_country_n_ln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994152422"/>
                  </a:ext>
                </a:extLst>
              </a:tr>
              <a:tr h="165100">
                <a:tc>
                  <a:txBody>
                    <a:bodyPr/>
                    <a:lstStyle/>
                    <a:p>
                      <a:pPr algn="ctr" fontAlgn="b"/>
                      <a:r>
                        <a:rPr lang="en-US" sz="1800" b="0" i="0" u="none" strike="noStrike" dirty="0">
                          <a:effectLst/>
                          <a:latin typeface="Calibri" panose="020F0502020204030204" pitchFamily="34" charset="0"/>
                        </a:rPr>
                        <a:t>coefficients of x</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dirty="0">
                          <a:effectLst/>
                          <a:latin typeface="Calibri" panose="020F0502020204030204" pitchFamily="34" charset="0"/>
                        </a:rPr>
                        <a:t>0.036***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0.004*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dirty="0">
                          <a:effectLst/>
                          <a:latin typeface="Calibri" panose="020F0502020204030204" pitchFamily="34" charset="0"/>
                        </a:rPr>
                        <a:t>0.004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dirty="0">
                          <a:effectLst/>
                          <a:latin typeface="Calibri" panose="020F0502020204030204" pitchFamily="34" charset="0"/>
                        </a:rPr>
                        <a:t>0.017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8303508"/>
                  </a:ext>
                </a:extLst>
              </a:tr>
              <a:tr h="165100">
                <a:tc>
                  <a:txBody>
                    <a:bodyPr/>
                    <a:lstStyle/>
                    <a:p>
                      <a:pPr algn="ctr" fontAlgn="b"/>
                      <a:r>
                        <a:rPr lang="zh-CN" altLang="en-US" sz="1800" b="0" i="0" u="none" strike="noStrike">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(0.002)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(0.002)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(0.025)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8074780"/>
                  </a:ext>
                </a:extLst>
              </a:tr>
              <a:tr h="165100">
                <a:tc>
                  <a:txBody>
                    <a:bodyPr/>
                    <a:lstStyle/>
                    <a:p>
                      <a:pPr algn="l" fontAlgn="b"/>
                      <a:r>
                        <a:rPr lang="en-US" sz="1800" b="0" i="0" u="none" strike="noStrike">
                          <a:effectLst/>
                          <a:latin typeface="Calibri" panose="020F0502020204030204" pitchFamily="34" charset="0"/>
                        </a:rPr>
                        <a:t>Observations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146,521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146,521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146,521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146,521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8788015"/>
                  </a:ext>
                </a:extLst>
              </a:tr>
              <a:tr h="165100">
                <a:tc>
                  <a:txBody>
                    <a:bodyPr/>
                    <a:lstStyle/>
                    <a:p>
                      <a:pPr algn="l" fontAlgn="b"/>
                      <a:r>
                        <a:rPr lang="en-US" sz="1800" b="0" i="0" u="none" strike="noStrike">
                          <a:effectLst/>
                          <a:latin typeface="Calibri" panose="020F0502020204030204" pitchFamily="34" charset="0"/>
                        </a:rPr>
                        <a:t>R-squared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dirty="0">
                          <a:effectLst/>
                          <a:latin typeface="Calibri" panose="020F0502020204030204" pitchFamily="34" charset="0"/>
                        </a:rPr>
                        <a:t>0.879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0.879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a:effectLst/>
                          <a:latin typeface="Calibri" panose="020F0502020204030204" pitchFamily="34" charset="0"/>
                        </a:rPr>
                        <a:t>0.879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altLang="zh-CN" sz="1800" b="0" i="0" u="none" strike="noStrike" dirty="0">
                          <a:effectLst/>
                          <a:latin typeface="Calibri" panose="020F0502020204030204" pitchFamily="34" charset="0"/>
                        </a:rPr>
                        <a:t>0.879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1650468"/>
                  </a:ext>
                </a:extLst>
              </a:tr>
            </a:tbl>
          </a:graphicData>
        </a:graphic>
      </p:graphicFrame>
      <p:sp>
        <p:nvSpPr>
          <p:cNvPr id="5" name="矩形 4"/>
          <p:cNvSpPr/>
          <p:nvPr/>
        </p:nvSpPr>
        <p:spPr>
          <a:xfrm>
            <a:off x="4082333" y="1340142"/>
            <a:ext cx="6628737" cy="507831"/>
          </a:xfrm>
          <a:prstGeom prst="rect">
            <a:avLst/>
          </a:prstGeom>
        </p:spPr>
        <p:txBody>
          <a:bodyPr wrap="square">
            <a:spAutoFit/>
          </a:bodyPr>
          <a:lstStyle/>
          <a:p>
            <a:pPr indent="304800" algn="just">
              <a:lnSpc>
                <a:spcPct val="150000"/>
              </a:lnSpc>
              <a:spcAft>
                <a:spcPts val="0"/>
              </a:spcAft>
            </a:pPr>
            <a:r>
              <a:rPr lang="en-US" altLang="zh-CN" b="1" kern="100" dirty="0">
                <a:latin typeface="Times New Roman" panose="02020603050405020304" pitchFamily="18" charset="0"/>
                <a:cs typeface="Times New Roman" panose="02020603050405020304" pitchFamily="18" charset="0"/>
              </a:rPr>
              <a:t>Table 9b: replace measures of robots use and product quality</a:t>
            </a:r>
            <a:endParaRPr lang="zh-CN" altLang="zh-CN" kern="100" dirty="0">
              <a:latin typeface="Times New Roman" panose="02020603050405020304" pitchFamily="18" charset="0"/>
              <a:cs typeface="Times New Roman" panose="02020603050405020304" pitchFamily="18" charset="0"/>
            </a:endParaRPr>
          </a:p>
        </p:txBody>
      </p:sp>
      <p:sp>
        <p:nvSpPr>
          <p:cNvPr id="6" name="文本框 5"/>
          <p:cNvSpPr txBox="1"/>
          <p:nvPr/>
        </p:nvSpPr>
        <p:spPr>
          <a:xfrm>
            <a:off x="195469" y="1216550"/>
            <a:ext cx="3414423" cy="5632311"/>
          </a:xfrm>
          <a:prstGeom prst="rect">
            <a:avLst/>
          </a:prstGeom>
          <a:noFill/>
        </p:spPr>
        <p:txBody>
          <a:bodyPr wrap="square" rtlCol="0">
            <a:spAutoFit/>
          </a:bodyPr>
          <a:lstStyle/>
          <a:p>
            <a:pPr marL="285750" indent="-285750">
              <a:buFont typeface="Arial" panose="020B0604020202020204" pitchFamily="34" charset="0"/>
              <a:buChar char="•"/>
            </a:pPr>
            <a:r>
              <a:rPr lang="en-US" altLang="zh-CN" sz="2000" i="1" dirty="0"/>
              <a:t>Replace robot dummy by different measures in all regressions for different dependent variables</a:t>
            </a:r>
          </a:p>
          <a:p>
            <a:pPr marL="285750" indent="-285750">
              <a:buFont typeface="Arial" panose="020B0604020202020204" pitchFamily="34" charset="0"/>
              <a:buChar char="•"/>
            </a:pPr>
            <a:r>
              <a:rPr lang="en-US" altLang="zh-CN" sz="2000" i="1" dirty="0"/>
              <a:t>(1) log robot units in an establishments</a:t>
            </a:r>
          </a:p>
          <a:p>
            <a:pPr marL="285750" indent="-285750">
              <a:buFont typeface="Arial" panose="020B0604020202020204" pitchFamily="34" charset="0"/>
              <a:buChar char="•"/>
            </a:pPr>
            <a:r>
              <a:rPr lang="en-US" altLang="zh-CN" sz="2000" i="1" dirty="0"/>
              <a:t>(2) log robot value in an establishments</a:t>
            </a:r>
          </a:p>
          <a:p>
            <a:pPr marL="285750" indent="-285750">
              <a:buFont typeface="Arial" panose="020B0604020202020204" pitchFamily="34" charset="0"/>
              <a:buChar char="•"/>
            </a:pPr>
            <a:r>
              <a:rPr lang="en-US" altLang="zh-CN" sz="2000" i="1" dirty="0"/>
              <a:t>(3) log robot price </a:t>
            </a:r>
          </a:p>
          <a:p>
            <a:pPr marL="285750" indent="-285750">
              <a:buFont typeface="Arial" panose="020B0604020202020204" pitchFamily="34" charset="0"/>
              <a:buChar char="•"/>
            </a:pPr>
            <a:r>
              <a:rPr lang="en-US" altLang="zh-CN" sz="2000" i="1" dirty="0"/>
              <a:t>(4) robot density which is defined as the percentage of robot units per worker</a:t>
            </a:r>
          </a:p>
          <a:p>
            <a:pPr marL="285750" indent="-285750">
              <a:buFont typeface="Arial" panose="020B0604020202020204" pitchFamily="34" charset="0"/>
              <a:buChar char="•"/>
            </a:pPr>
            <a:r>
              <a:rPr lang="en-US" altLang="zh-CN" sz="2000" b="1" i="1" dirty="0"/>
              <a:t>More robots, using robots of high price, and higher robot density are all have positive effects on export diversifications</a:t>
            </a:r>
          </a:p>
          <a:p>
            <a:pPr marL="285750" indent="-285750">
              <a:buFont typeface="Arial" panose="020B0604020202020204" pitchFamily="34" charset="0"/>
              <a:buChar char="•"/>
            </a:pPr>
            <a:endParaRPr lang="zh-CN" altLang="en-US" sz="2000" i="1" dirty="0"/>
          </a:p>
        </p:txBody>
      </p:sp>
    </p:spTree>
    <p:extLst>
      <p:ext uri="{BB962C8B-B14F-4D97-AF65-F5344CB8AC3E}">
        <p14:creationId xmlns:p14="http://schemas.microsoft.com/office/powerpoint/2010/main" val="10912037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Conclusions</a:t>
            </a:r>
            <a:endParaRPr lang="zh-CN" altLang="en-US" dirty="0"/>
          </a:p>
        </p:txBody>
      </p:sp>
      <p:sp>
        <p:nvSpPr>
          <p:cNvPr id="3" name="内容占位符 2"/>
          <p:cNvSpPr>
            <a:spLocks noGrp="1"/>
          </p:cNvSpPr>
          <p:nvPr>
            <p:ph idx="1"/>
          </p:nvPr>
        </p:nvSpPr>
        <p:spPr/>
        <p:txBody>
          <a:bodyPr>
            <a:normAutofit lnSpcReduction="10000"/>
          </a:bodyPr>
          <a:lstStyle/>
          <a:p>
            <a:r>
              <a:rPr lang="en-US" altLang="zh-CN" dirty="0"/>
              <a:t>Robot adoption has </a:t>
            </a:r>
            <a:r>
              <a:rPr lang="en-US" altLang="zh-CN" b="1" dirty="0"/>
              <a:t>positive effects on the demand of exported products, which are mostly reflected in the rising export quantity, export value, as well as product quality, but less in the product price.</a:t>
            </a:r>
            <a:endParaRPr lang="en-US" altLang="zh-CN" dirty="0"/>
          </a:p>
          <a:p>
            <a:r>
              <a:rPr lang="en-US" altLang="zh-CN" b="1" dirty="0"/>
              <a:t>For differentiated goods, robots use will raise its demand, quantity as well as quality, but for homogenous goods, robot use has insignificant on total demand, export value, export quantity or price.</a:t>
            </a:r>
            <a:r>
              <a:rPr lang="en-US" altLang="zh-CN" dirty="0"/>
              <a:t>.</a:t>
            </a:r>
          </a:p>
          <a:p>
            <a:r>
              <a:rPr lang="en-US" altLang="zh-CN" dirty="0"/>
              <a:t>Robot adoption will increase export diversification in terms of </a:t>
            </a:r>
            <a:r>
              <a:rPr lang="en-US" altLang="zh-CN" b="1" dirty="0"/>
              <a:t>more categories of products, as well as the more exporting destinations.</a:t>
            </a:r>
          </a:p>
          <a:p>
            <a:r>
              <a:rPr lang="en-US" altLang="zh-CN" b="1" dirty="0"/>
              <a:t>The dynamic effects of robots on exports last and accumulate for more than one periods</a:t>
            </a:r>
            <a:r>
              <a:rPr lang="en-US" altLang="zh-CN" dirty="0"/>
              <a:t>.</a:t>
            </a:r>
            <a:endParaRPr lang="zh-CN" altLang="en-US" dirty="0"/>
          </a:p>
        </p:txBody>
      </p:sp>
    </p:spTree>
    <p:extLst>
      <p:ext uri="{BB962C8B-B14F-4D97-AF65-F5344CB8AC3E}">
        <p14:creationId xmlns:p14="http://schemas.microsoft.com/office/powerpoint/2010/main" val="5632696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622190" y="2027583"/>
            <a:ext cx="10515600" cy="1401417"/>
          </a:xfrm>
        </p:spPr>
        <p:txBody>
          <a:bodyPr>
            <a:noAutofit/>
          </a:bodyPr>
          <a:lstStyle/>
          <a:p>
            <a:pPr marL="0" indent="0" algn="ctr">
              <a:buNone/>
            </a:pPr>
            <a:r>
              <a:rPr lang="en-US" altLang="zh-CN" sz="4400" b="1" i="1" dirty="0"/>
              <a:t>Thanks for listening!</a:t>
            </a:r>
          </a:p>
          <a:p>
            <a:pPr marL="0" indent="0" algn="ctr">
              <a:buNone/>
            </a:pPr>
            <a:r>
              <a:rPr lang="en-US" altLang="zh-CN" sz="4400" b="1" i="1" dirty="0"/>
              <a:t>Any advice will be appreciated!</a:t>
            </a:r>
            <a:endParaRPr lang="zh-CN" altLang="en-US" sz="4400" b="1" i="1" dirty="0"/>
          </a:p>
        </p:txBody>
      </p:sp>
    </p:spTree>
    <p:extLst>
      <p:ext uri="{BB962C8B-B14F-4D97-AF65-F5344CB8AC3E}">
        <p14:creationId xmlns:p14="http://schemas.microsoft.com/office/powerpoint/2010/main" val="3789797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Unique product level data</a:t>
            </a:r>
            <a:endParaRPr lang="zh-CN" altLang="en-US" dirty="0"/>
          </a:p>
        </p:txBody>
      </p:sp>
      <p:sp>
        <p:nvSpPr>
          <p:cNvPr id="3" name="内容占位符 2"/>
          <p:cNvSpPr>
            <a:spLocks noGrp="1"/>
          </p:cNvSpPr>
          <p:nvPr>
            <p:ph idx="1"/>
          </p:nvPr>
        </p:nvSpPr>
        <p:spPr>
          <a:xfrm>
            <a:off x="0" y="1181168"/>
            <a:ext cx="7282069" cy="5513829"/>
          </a:xfrm>
        </p:spPr>
        <p:txBody>
          <a:bodyPr>
            <a:normAutofit fontScale="85000" lnSpcReduction="20000"/>
          </a:bodyPr>
          <a:lstStyle/>
          <a:p>
            <a:r>
              <a:rPr lang="en-US" altLang="zh-CN" b="1" dirty="0"/>
              <a:t>Combine robot imports with product export </a:t>
            </a:r>
          </a:p>
          <a:p>
            <a:r>
              <a:rPr lang="en-US" altLang="zh-CN" dirty="0"/>
              <a:t>Product level data from Chinese Custom, where we can see the imports of robots and the exports of products for robotized and non-robotized firm. </a:t>
            </a:r>
          </a:p>
          <a:p>
            <a:r>
              <a:rPr lang="en-US" altLang="zh-CN" dirty="0"/>
              <a:t>Robot imports: </a:t>
            </a:r>
          </a:p>
          <a:p>
            <a:pPr lvl="1"/>
            <a:r>
              <a:rPr lang="en-US" altLang="zh-CN" sz="2400" dirty="0"/>
              <a:t>We define robots imports including: industrial robots for multiple use, industrial </a:t>
            </a:r>
            <a:r>
              <a:rPr lang="en-US" altLang="zh-CN" sz="2400" dirty="0" err="1"/>
              <a:t>robots,industrial</a:t>
            </a:r>
            <a:r>
              <a:rPr lang="en-US" altLang="zh-CN" sz="2400" dirty="0"/>
              <a:t> </a:t>
            </a:r>
            <a:r>
              <a:rPr lang="en-US" altLang="zh-CN" sz="2400" dirty="0" err="1"/>
              <a:t>bellows,handling</a:t>
            </a:r>
            <a:r>
              <a:rPr lang="en-US" altLang="zh-CN" sz="2400" dirty="0"/>
              <a:t> robot, automated material handing machines used in factories, Automatic butt welding machinery(</a:t>
            </a:r>
            <a:r>
              <a:rPr lang="zh-CN" altLang="en-US" sz="2400" dirty="0"/>
              <a:t>打点和焊接机器）</a:t>
            </a:r>
            <a:r>
              <a:rPr lang="en-US" altLang="zh-CN" sz="2400" dirty="0"/>
              <a:t>,Arc including plasma arc welding robot, high frequency plastic welding machine etc.</a:t>
            </a:r>
          </a:p>
          <a:p>
            <a:pPr lvl="1"/>
            <a:r>
              <a:rPr lang="en-US" altLang="zh-CN" sz="2400" b="1" dirty="0"/>
              <a:t>The actual robots imports only include three types by 8digit HS code</a:t>
            </a:r>
            <a:r>
              <a:rPr lang="en-US" altLang="zh-CN" sz="2400" dirty="0"/>
              <a:t>: </a:t>
            </a:r>
          </a:p>
          <a:p>
            <a:pPr lvl="2"/>
            <a:r>
              <a:rPr lang="en-US" altLang="zh-CN" sz="2400" dirty="0"/>
              <a:t>Industrial robots for multiple uses</a:t>
            </a:r>
          </a:p>
          <a:p>
            <a:pPr lvl="2"/>
            <a:r>
              <a:rPr lang="en-US" altLang="zh-CN" sz="2400" dirty="0"/>
              <a:t>Other industrial robots</a:t>
            </a:r>
          </a:p>
          <a:p>
            <a:pPr lvl="2"/>
            <a:r>
              <a:rPr lang="en-US" altLang="zh-CN" sz="2400" dirty="0"/>
              <a:t>Automated material handing machines used in IC factories</a:t>
            </a:r>
          </a:p>
          <a:p>
            <a:pPr lvl="1"/>
            <a:r>
              <a:rPr lang="en-US" altLang="zh-CN" sz="2400" b="1" dirty="0"/>
              <a:t>Compare our robot measure to data reported by the Industrial Federation of Robots (IFR),</a:t>
            </a:r>
            <a:r>
              <a:rPr lang="en-US" altLang="zh-CN" sz="2400" dirty="0"/>
              <a:t> and find both measures are comparable, showing similar </a:t>
            </a:r>
          </a:p>
          <a:p>
            <a:pPr lvl="1"/>
            <a:endParaRPr lang="en-US" altLang="zh-CN" sz="2400" dirty="0"/>
          </a:p>
          <a:p>
            <a:endParaRPr lang="en-US" altLang="zh-CN" dirty="0"/>
          </a:p>
          <a:p>
            <a:endParaRPr lang="zh-CN" altLang="en-US" dirty="0"/>
          </a:p>
        </p:txBody>
      </p:sp>
      <p:graphicFrame>
        <p:nvGraphicFramePr>
          <p:cNvPr id="4" name="图表 3">
            <a:extLst>
              <a:ext uri="{FF2B5EF4-FFF2-40B4-BE49-F238E27FC236}">
                <a16:creationId xmlns:a16="http://schemas.microsoft.com/office/drawing/2014/main" id="{0DD748FC-9F48-4F28-8410-DFCBABA341CD}"/>
              </a:ext>
            </a:extLst>
          </p:cNvPr>
          <p:cNvGraphicFramePr/>
          <p:nvPr>
            <p:extLst>
              <p:ext uri="{D42A27DB-BD31-4B8C-83A1-F6EECF244321}">
                <p14:modId xmlns:p14="http://schemas.microsoft.com/office/powerpoint/2010/main" val="4224227820"/>
              </p:ext>
            </p:extLst>
          </p:nvPr>
        </p:nvGraphicFramePr>
        <p:xfrm>
          <a:off x="7282069" y="596348"/>
          <a:ext cx="4827767" cy="4898002"/>
        </p:xfrm>
        <a:graphic>
          <a:graphicData uri="http://schemas.openxmlformats.org/drawingml/2006/chart">
            <c:chart xmlns:c="http://schemas.openxmlformats.org/drawingml/2006/chart" xmlns:r="http://schemas.openxmlformats.org/officeDocument/2006/relationships" r:id="rId2"/>
          </a:graphicData>
        </a:graphic>
      </p:graphicFrame>
      <p:sp>
        <p:nvSpPr>
          <p:cNvPr id="5" name="矩形 4"/>
          <p:cNvSpPr/>
          <p:nvPr/>
        </p:nvSpPr>
        <p:spPr>
          <a:xfrm>
            <a:off x="6356104" y="5494350"/>
            <a:ext cx="6096000" cy="738664"/>
          </a:xfrm>
          <a:prstGeom prst="rect">
            <a:avLst/>
          </a:prstGeom>
        </p:spPr>
        <p:txBody>
          <a:bodyPr>
            <a:spAutoFit/>
          </a:bodyPr>
          <a:lstStyle/>
          <a:p>
            <a:pPr indent="304800" algn="ctr">
              <a:lnSpc>
                <a:spcPct val="150000"/>
              </a:lnSpc>
              <a:spcAft>
                <a:spcPts val="0"/>
              </a:spcAft>
            </a:pPr>
            <a:r>
              <a:rPr lang="en-US" altLang="zh-CN" sz="1400" b="1" kern="100" dirty="0">
                <a:latin typeface="Times New Roman" panose="02020603050405020304" pitchFamily="18" charset="0"/>
                <a:cs typeface="Times New Roman" panose="02020603050405020304" pitchFamily="18" charset="0"/>
              </a:rPr>
              <a:t>Figure 3: China’s robot imports from IFR data and Custom data</a:t>
            </a:r>
            <a:endParaRPr lang="zh-CN" altLang="zh-CN" sz="1400" kern="100" dirty="0">
              <a:latin typeface="Times New Roman" panose="02020603050405020304" pitchFamily="18" charset="0"/>
              <a:cs typeface="Times New Roman" panose="02020603050405020304" pitchFamily="18" charset="0"/>
            </a:endParaRPr>
          </a:p>
          <a:p>
            <a:pPr indent="304800">
              <a:lnSpc>
                <a:spcPct val="150000"/>
              </a:lnSpc>
            </a:pPr>
            <a:r>
              <a:rPr lang="en-US" altLang="zh-CN" sz="1400" kern="100" dirty="0">
                <a:latin typeface="Times New Roman" panose="02020603050405020304" pitchFamily="18" charset="0"/>
                <a:cs typeface="Times New Roman" panose="02020603050405020304" pitchFamily="18" charset="0"/>
              </a:rPr>
              <a:t>Notes: data from China’s Custom Data and IFR data</a:t>
            </a:r>
            <a:endParaRPr lang="zh-CN" altLang="zh-CN" sz="1400" kern="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3647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Robot resources</a:t>
            </a:r>
            <a:endParaRPr lang="zh-CN" altLang="en-US" dirty="0"/>
          </a:p>
        </p:txBody>
      </p:sp>
      <p:sp>
        <p:nvSpPr>
          <p:cNvPr id="3" name="内容占位符 2"/>
          <p:cNvSpPr>
            <a:spLocks noGrp="1"/>
          </p:cNvSpPr>
          <p:nvPr>
            <p:ph idx="1"/>
          </p:nvPr>
        </p:nvSpPr>
        <p:spPr>
          <a:xfrm>
            <a:off x="156556" y="922713"/>
            <a:ext cx="6235931" cy="5935287"/>
          </a:xfrm>
        </p:spPr>
        <p:txBody>
          <a:bodyPr>
            <a:normAutofit fontScale="92500"/>
          </a:bodyPr>
          <a:lstStyle/>
          <a:p>
            <a:r>
              <a:rPr lang="en-US" altLang="zh-CN" sz="2400" dirty="0"/>
              <a:t>The top 6 countries from which China imported robots are </a:t>
            </a:r>
            <a:r>
              <a:rPr lang="en-US" altLang="zh-CN" sz="2400" b="1" dirty="0"/>
              <a:t>Japan (1</a:t>
            </a:r>
            <a:r>
              <a:rPr lang="en-US" altLang="zh-CN" sz="2400" b="1" baseline="30000" dirty="0"/>
              <a:t>st</a:t>
            </a:r>
            <a:r>
              <a:rPr lang="en-US" altLang="zh-CN" sz="2400" b="1" dirty="0"/>
              <a:t>), Taiwan of China (2</a:t>
            </a:r>
            <a:r>
              <a:rPr lang="en-US" altLang="zh-CN" sz="2400" b="1" baseline="30000" dirty="0"/>
              <a:t>nd</a:t>
            </a:r>
            <a:r>
              <a:rPr lang="en-US" altLang="zh-CN" sz="2400" b="1" dirty="0"/>
              <a:t> ), South Korea (3</a:t>
            </a:r>
            <a:r>
              <a:rPr lang="en-US" altLang="zh-CN" sz="2400" b="1" baseline="30000" dirty="0"/>
              <a:t>rd</a:t>
            </a:r>
            <a:r>
              <a:rPr lang="en-US" altLang="zh-CN" sz="2400" b="1" dirty="0"/>
              <a:t>), Germany (4</a:t>
            </a:r>
            <a:r>
              <a:rPr lang="en-US" altLang="zh-CN" sz="2400" b="1" baseline="30000" dirty="0"/>
              <a:t>th</a:t>
            </a:r>
            <a:r>
              <a:rPr lang="en-US" altLang="zh-CN" sz="2400" b="1" dirty="0"/>
              <a:t> ), Sweden (5</a:t>
            </a:r>
            <a:r>
              <a:rPr lang="en-US" altLang="zh-CN" sz="2400" b="1" baseline="30000" dirty="0"/>
              <a:t>th</a:t>
            </a:r>
            <a:r>
              <a:rPr lang="en-US" altLang="zh-CN" sz="2400" b="1" dirty="0"/>
              <a:t> ), and United States (6</a:t>
            </a:r>
            <a:r>
              <a:rPr lang="en-US" altLang="zh-CN" sz="2400" b="1" baseline="30000" dirty="0"/>
              <a:t>th</a:t>
            </a:r>
            <a:r>
              <a:rPr lang="en-US" altLang="zh-CN" sz="2400" b="1" dirty="0"/>
              <a:t> )</a:t>
            </a:r>
            <a:r>
              <a:rPr lang="en-US" altLang="zh-CN" sz="2400" dirty="0"/>
              <a:t>. </a:t>
            </a:r>
          </a:p>
          <a:p>
            <a:pPr lvl="1"/>
            <a:r>
              <a:rPr lang="en-US" altLang="zh-CN" sz="2400" dirty="0"/>
              <a:t>72% comes from Japan, 7% comes from Taiwan province of China, 4% comes from South </a:t>
            </a:r>
            <a:r>
              <a:rPr lang="en-US" altLang="zh-CN" sz="2400" dirty="0" err="1"/>
              <a:t>Korea,Germany</a:t>
            </a:r>
            <a:r>
              <a:rPr lang="en-US" altLang="zh-CN" sz="2400" dirty="0"/>
              <a:t> and Sweden respectively, and 1% from United States</a:t>
            </a:r>
          </a:p>
          <a:p>
            <a:r>
              <a:rPr lang="en-US" altLang="zh-CN" sz="2400" b="1" dirty="0"/>
              <a:t>The robot prices varies by country by types</a:t>
            </a:r>
            <a:r>
              <a:rPr lang="en-US" altLang="zh-CN" sz="2400" dirty="0"/>
              <a:t>: </a:t>
            </a:r>
          </a:p>
          <a:p>
            <a:pPr lvl="1"/>
            <a:r>
              <a:rPr lang="en-US" altLang="zh-CN" sz="2400" b="1" dirty="0"/>
              <a:t>Robots from Germany and Sweden are more </a:t>
            </a:r>
          </a:p>
          <a:p>
            <a:pPr lvl="1"/>
            <a:r>
              <a:rPr lang="en-US" altLang="zh-CN" sz="2400" b="1" dirty="0"/>
              <a:t>Robot used in IC factories are only imported from Sweden</a:t>
            </a:r>
            <a:r>
              <a:rPr lang="en-US" altLang="zh-CN" sz="2400" dirty="0"/>
              <a:t>.</a:t>
            </a:r>
          </a:p>
          <a:p>
            <a:pPr lvl="1"/>
            <a:r>
              <a:rPr lang="en-US" altLang="zh-CN" sz="2400" b="1" dirty="0"/>
              <a:t>Robot for multiple uses are generally more expensive</a:t>
            </a:r>
            <a:r>
              <a:rPr lang="en-US" altLang="zh-CN" sz="2400" dirty="0"/>
              <a:t>. The price difference from Europe among robots types are smaller than the price difference among robots from Asian countries.</a:t>
            </a:r>
          </a:p>
          <a:p>
            <a:pPr lvl="1"/>
            <a:r>
              <a:rPr lang="en-US" altLang="zh-CN" sz="2400" b="1" dirty="0"/>
              <a:t>Potential proxy for robot quality</a:t>
            </a:r>
          </a:p>
          <a:p>
            <a:pPr lvl="1"/>
            <a:endParaRPr lang="en-US" altLang="zh-CN" sz="2400" dirty="0"/>
          </a:p>
          <a:p>
            <a:pPr lvl="1"/>
            <a:endParaRPr lang="en-US" altLang="zh-CN" sz="2400" dirty="0"/>
          </a:p>
          <a:p>
            <a:endParaRPr lang="zh-CN" altLang="zh-CN" sz="2400" dirty="0"/>
          </a:p>
          <a:p>
            <a:endParaRPr lang="zh-CN" altLang="en-US" sz="2400" dirty="0"/>
          </a:p>
        </p:txBody>
      </p:sp>
      <p:sp>
        <p:nvSpPr>
          <p:cNvPr id="5" name="矩形 4"/>
          <p:cNvSpPr/>
          <p:nvPr/>
        </p:nvSpPr>
        <p:spPr>
          <a:xfrm>
            <a:off x="6392487" y="6290832"/>
            <a:ext cx="6096000" cy="458074"/>
          </a:xfrm>
          <a:prstGeom prst="rect">
            <a:avLst/>
          </a:prstGeom>
        </p:spPr>
        <p:txBody>
          <a:bodyPr>
            <a:spAutoFit/>
          </a:bodyPr>
          <a:lstStyle/>
          <a:p>
            <a:pPr indent="304800">
              <a:lnSpc>
                <a:spcPct val="150000"/>
              </a:lnSpc>
            </a:pPr>
            <a:r>
              <a:rPr lang="en-US" altLang="zh-CN" b="1" kern="100" dirty="0">
                <a:latin typeface="Times New Roman" panose="02020603050405020304" pitchFamily="18" charset="0"/>
                <a:cs typeface="Times New Roman" panose="02020603050405020304" pitchFamily="18" charset="0"/>
              </a:rPr>
              <a:t>Figure 4b: prices of robot imports by countries</a:t>
            </a:r>
            <a:endParaRPr lang="zh-CN" altLang="zh-CN" kern="100" dirty="0">
              <a:latin typeface="Times New Roman" panose="02020603050405020304" pitchFamily="18" charset="0"/>
              <a:cs typeface="Times New Roman" panose="02020603050405020304" pitchFamily="18" charset="0"/>
            </a:endParaRPr>
          </a:p>
        </p:txBody>
      </p:sp>
      <p:graphicFrame>
        <p:nvGraphicFramePr>
          <p:cNvPr id="6" name="图表 5"/>
          <p:cNvGraphicFramePr>
            <a:graphicFrameLocks/>
          </p:cNvGraphicFramePr>
          <p:nvPr>
            <p:extLst>
              <p:ext uri="{D42A27DB-BD31-4B8C-83A1-F6EECF244321}">
                <p14:modId xmlns:p14="http://schemas.microsoft.com/office/powerpoint/2010/main" val="294564079"/>
              </p:ext>
            </p:extLst>
          </p:nvPr>
        </p:nvGraphicFramePr>
        <p:xfrm>
          <a:off x="6096000" y="-35967"/>
          <a:ext cx="6095999" cy="302864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图表 6"/>
          <p:cNvGraphicFramePr>
            <a:graphicFrameLocks/>
          </p:cNvGraphicFramePr>
          <p:nvPr>
            <p:extLst>
              <p:ext uri="{D42A27DB-BD31-4B8C-83A1-F6EECF244321}">
                <p14:modId xmlns:p14="http://schemas.microsoft.com/office/powerpoint/2010/main" val="1839390319"/>
              </p:ext>
            </p:extLst>
          </p:nvPr>
        </p:nvGraphicFramePr>
        <p:xfrm>
          <a:off x="6202017" y="3221711"/>
          <a:ext cx="5883965" cy="3119454"/>
        </p:xfrm>
        <a:graphic>
          <a:graphicData uri="http://schemas.openxmlformats.org/drawingml/2006/chart">
            <c:chart xmlns:c="http://schemas.openxmlformats.org/drawingml/2006/chart" xmlns:r="http://schemas.openxmlformats.org/officeDocument/2006/relationships" r:id="rId4"/>
          </a:graphicData>
        </a:graphic>
      </p:graphicFrame>
      <p:sp>
        <p:nvSpPr>
          <p:cNvPr id="8" name="矩形 7"/>
          <p:cNvSpPr/>
          <p:nvPr/>
        </p:nvSpPr>
        <p:spPr>
          <a:xfrm>
            <a:off x="6191235" y="2874808"/>
            <a:ext cx="6096000" cy="507831"/>
          </a:xfrm>
          <a:prstGeom prst="rect">
            <a:avLst/>
          </a:prstGeom>
        </p:spPr>
        <p:txBody>
          <a:bodyPr>
            <a:spAutoFit/>
          </a:bodyPr>
          <a:lstStyle/>
          <a:p>
            <a:pPr indent="304800">
              <a:lnSpc>
                <a:spcPct val="150000"/>
              </a:lnSpc>
            </a:pPr>
            <a:r>
              <a:rPr lang="en-US" altLang="zh-CN" b="1" kern="100" dirty="0">
                <a:latin typeface="Times New Roman" panose="02020603050405020304" pitchFamily="18" charset="0"/>
                <a:cs typeface="Times New Roman" panose="02020603050405020304" pitchFamily="18" charset="0"/>
              </a:rPr>
              <a:t>Figure 4a: China’s robot imports by countries</a:t>
            </a:r>
            <a:endParaRPr lang="zh-CN" altLang="zh-CN" kern="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6136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Robot use by industry</a:t>
            </a:r>
            <a:endParaRPr lang="zh-CN" altLang="en-US" dirty="0"/>
          </a:p>
        </p:txBody>
      </p:sp>
      <p:sp>
        <p:nvSpPr>
          <p:cNvPr id="3" name="内容占位符 2"/>
          <p:cNvSpPr>
            <a:spLocks noGrp="1"/>
          </p:cNvSpPr>
          <p:nvPr>
            <p:ph idx="1"/>
          </p:nvPr>
        </p:nvSpPr>
        <p:spPr>
          <a:xfrm>
            <a:off x="269527" y="1053549"/>
            <a:ext cx="5324450" cy="5544868"/>
          </a:xfrm>
        </p:spPr>
        <p:txBody>
          <a:bodyPr>
            <a:noAutofit/>
          </a:bodyPr>
          <a:lstStyle/>
          <a:p>
            <a:r>
              <a:rPr lang="en-US" altLang="zh-CN" sz="2400" dirty="0"/>
              <a:t>China has become both the world's largest car markets and the world’s </a:t>
            </a:r>
            <a:r>
              <a:rPr lang="en-US" altLang="zh-CN" sz="2400" b="1" dirty="0"/>
              <a:t>largest production sites for cars</a:t>
            </a:r>
            <a:r>
              <a:rPr lang="en-US" altLang="zh-CN" sz="2400" dirty="0"/>
              <a:t> – including electric cars. Up to 2015, </a:t>
            </a:r>
            <a:r>
              <a:rPr lang="en-US" altLang="zh-CN" sz="2400" b="1" dirty="0"/>
              <a:t>automotive industry </a:t>
            </a:r>
            <a:r>
              <a:rPr lang="en-US" altLang="zh-CN" sz="2400" dirty="0"/>
              <a:t>in China has largely boosted robot installations. </a:t>
            </a:r>
          </a:p>
          <a:p>
            <a:r>
              <a:rPr lang="en-US" altLang="zh-CN" sz="2400" dirty="0"/>
              <a:t>China is also a major production market for </a:t>
            </a:r>
            <a:r>
              <a:rPr lang="en-US" altLang="zh-CN" sz="2400" b="1" dirty="0"/>
              <a:t>electronic devices, batteries, semiconductors and chips</a:t>
            </a:r>
            <a:r>
              <a:rPr lang="en-US" altLang="zh-CN" sz="2400" dirty="0"/>
              <a:t>. </a:t>
            </a:r>
          </a:p>
          <a:p>
            <a:r>
              <a:rPr lang="en-US" altLang="zh-CN" sz="2400" dirty="0"/>
              <a:t>In 2016, </a:t>
            </a:r>
            <a:r>
              <a:rPr lang="en-US" altLang="zh-CN" sz="2400" b="1" dirty="0"/>
              <a:t>the electrical/electronics industry replaced the automotive industry </a:t>
            </a:r>
            <a:r>
              <a:rPr lang="en-US" altLang="zh-CN" sz="2400" dirty="0"/>
              <a:t>as the most important customer of industrial robots in China and the main driver of the growth.</a:t>
            </a:r>
            <a:endParaRPr lang="zh-CN" altLang="en-US" sz="2400" dirty="0"/>
          </a:p>
        </p:txBody>
      </p:sp>
      <p:graphicFrame>
        <p:nvGraphicFramePr>
          <p:cNvPr id="4" name="图表 3">
            <a:extLst>
              <a:ext uri="{FF2B5EF4-FFF2-40B4-BE49-F238E27FC236}">
                <a16:creationId xmlns:a16="http://schemas.microsoft.com/office/drawing/2014/main" id="{A4C751B7-0BBE-4D6B-AFA1-8C0DA79740EC}"/>
              </a:ext>
            </a:extLst>
          </p:cNvPr>
          <p:cNvGraphicFramePr/>
          <p:nvPr>
            <p:extLst>
              <p:ext uri="{D42A27DB-BD31-4B8C-83A1-F6EECF244321}">
                <p14:modId xmlns:p14="http://schemas.microsoft.com/office/powerpoint/2010/main" val="622599639"/>
              </p:ext>
            </p:extLst>
          </p:nvPr>
        </p:nvGraphicFramePr>
        <p:xfrm>
          <a:off x="5160397" y="538674"/>
          <a:ext cx="6390861" cy="5645426"/>
        </p:xfrm>
        <a:graphic>
          <a:graphicData uri="http://schemas.openxmlformats.org/drawingml/2006/chart">
            <c:chart xmlns:c="http://schemas.openxmlformats.org/drawingml/2006/chart" xmlns:r="http://schemas.openxmlformats.org/officeDocument/2006/relationships" r:id="rId3"/>
          </a:graphicData>
        </a:graphic>
      </p:graphicFrame>
      <p:sp>
        <p:nvSpPr>
          <p:cNvPr id="5" name="矩形 4"/>
          <p:cNvSpPr/>
          <p:nvPr/>
        </p:nvSpPr>
        <p:spPr>
          <a:xfrm>
            <a:off x="5903844" y="6014823"/>
            <a:ext cx="6096000" cy="338554"/>
          </a:xfrm>
          <a:prstGeom prst="rect">
            <a:avLst/>
          </a:prstGeom>
        </p:spPr>
        <p:txBody>
          <a:bodyPr>
            <a:spAutoFit/>
          </a:bodyPr>
          <a:lstStyle/>
          <a:p>
            <a:r>
              <a:rPr lang="en-US" altLang="zh-CN" sz="1600" b="1" dirty="0">
                <a:latin typeface="Times New Roman" panose="02020603050405020304" pitchFamily="18" charset="0"/>
              </a:rPr>
              <a:t>Figure 5:</a:t>
            </a:r>
            <a:r>
              <a:rPr lang="en-US" altLang="zh-CN" sz="1600" dirty="0">
                <a:latin typeface="Times New Roman" panose="02020603050405020304" pitchFamily="18" charset="0"/>
              </a:rPr>
              <a:t> the five industry uses the most robots in China in 2012</a:t>
            </a:r>
            <a:endParaRPr lang="zh-CN" altLang="en-US" sz="1600" dirty="0"/>
          </a:p>
        </p:txBody>
      </p:sp>
    </p:spTree>
    <p:extLst>
      <p:ext uri="{BB962C8B-B14F-4D97-AF65-F5344CB8AC3E}">
        <p14:creationId xmlns:p14="http://schemas.microsoft.com/office/powerpoint/2010/main" val="3346697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Existing literature</a:t>
            </a:r>
            <a:endParaRPr lang="zh-CN" altLang="en-US" dirty="0"/>
          </a:p>
        </p:txBody>
      </p:sp>
      <p:sp>
        <p:nvSpPr>
          <p:cNvPr id="3" name="内容占位符 2"/>
          <p:cNvSpPr>
            <a:spLocks noGrp="1"/>
          </p:cNvSpPr>
          <p:nvPr>
            <p:ph idx="1"/>
          </p:nvPr>
        </p:nvSpPr>
        <p:spPr/>
        <p:txBody>
          <a:bodyPr>
            <a:normAutofit lnSpcReduction="10000"/>
          </a:bodyPr>
          <a:lstStyle/>
          <a:p>
            <a:r>
              <a:rPr lang="en-US" altLang="zh-CN" b="1" dirty="0"/>
              <a:t>Trade liberalization can help developing countries to obtain higher quality intermediate inputs, thereby promoting the quality of export products</a:t>
            </a:r>
            <a:r>
              <a:rPr lang="en-US" altLang="zh-CN" dirty="0"/>
              <a:t>(</a:t>
            </a:r>
            <a:r>
              <a:rPr lang="en-US" altLang="zh-CN" dirty="0" err="1"/>
              <a:t>Kugler</a:t>
            </a:r>
            <a:r>
              <a:rPr lang="en-US" altLang="zh-CN" dirty="0"/>
              <a:t> &amp; </a:t>
            </a:r>
            <a:r>
              <a:rPr lang="en-US" altLang="zh-CN" dirty="0" err="1"/>
              <a:t>Verhoogen</a:t>
            </a:r>
            <a:r>
              <a:rPr lang="en-US" altLang="zh-CN" dirty="0"/>
              <a:t>, 2012; Fan et al., 2015; and Bas &amp; Strauss-Kahn, 2015)</a:t>
            </a:r>
          </a:p>
          <a:p>
            <a:r>
              <a:rPr lang="en-US" altLang="zh-CN" b="1" dirty="0"/>
              <a:t>importing capital and machines on product upgrading and exporting upgrading </a:t>
            </a:r>
            <a:r>
              <a:rPr lang="en-US" altLang="zh-CN" dirty="0"/>
              <a:t>(</a:t>
            </a:r>
            <a:r>
              <a:rPr lang="en-US" altLang="zh-CN" dirty="0" err="1"/>
              <a:t>Dijankov</a:t>
            </a:r>
            <a:r>
              <a:rPr lang="en-US" altLang="zh-CN" dirty="0"/>
              <a:t> and Hoekman,1996, 1997)</a:t>
            </a:r>
          </a:p>
          <a:p>
            <a:r>
              <a:rPr lang="en-US" altLang="zh-CN" dirty="0" err="1"/>
              <a:t>Mody</a:t>
            </a:r>
            <a:r>
              <a:rPr lang="en-US" altLang="zh-CN" dirty="0"/>
              <a:t> and Yilmaz (2001)  looks at the impact </a:t>
            </a:r>
            <a:r>
              <a:rPr lang="en-US" altLang="zh-CN" b="1" dirty="0"/>
              <a:t>of imported equipment </a:t>
            </a:r>
            <a:r>
              <a:rPr lang="en-US" altLang="zh-CN" dirty="0"/>
              <a:t>of countries’ export competitiveness, using an aggregate export price index. </a:t>
            </a:r>
          </a:p>
          <a:p>
            <a:r>
              <a:rPr lang="en-US" altLang="zh-CN" dirty="0" err="1"/>
              <a:t>Navaretti</a:t>
            </a:r>
            <a:r>
              <a:rPr lang="en-US" altLang="zh-CN" dirty="0"/>
              <a:t> et al., (2004)  find </a:t>
            </a:r>
            <a:r>
              <a:rPr lang="en-US" altLang="zh-CN" b="1" dirty="0"/>
              <a:t>that imported technologies </a:t>
            </a:r>
            <a:r>
              <a:rPr lang="en-US" altLang="zh-CN" dirty="0"/>
              <a:t>do have an effect on the quality upgrading of the exported products: integration of EU and its effect on textile.</a:t>
            </a:r>
            <a:endParaRPr lang="zh-CN" altLang="en-US" dirty="0"/>
          </a:p>
        </p:txBody>
      </p:sp>
    </p:spTree>
    <p:extLst>
      <p:ext uri="{BB962C8B-B14F-4D97-AF65-F5344CB8AC3E}">
        <p14:creationId xmlns:p14="http://schemas.microsoft.com/office/powerpoint/2010/main" val="2083193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46044" y="0"/>
            <a:ext cx="10515600" cy="7476565"/>
          </a:xfrm>
        </p:spPr>
        <p:txBody>
          <a:bodyPr>
            <a:normAutofit fontScale="92500" lnSpcReduction="20000"/>
          </a:bodyPr>
          <a:lstStyle/>
          <a:p>
            <a:r>
              <a:rPr lang="en-US" altLang="zh-CN" b="1" dirty="0"/>
              <a:t>The economic effects of technological changes</a:t>
            </a:r>
            <a:r>
              <a:rPr lang="en-US" altLang="zh-CN" dirty="0"/>
              <a:t>.  </a:t>
            </a:r>
          </a:p>
          <a:p>
            <a:r>
              <a:rPr lang="en-US" altLang="zh-CN" dirty="0"/>
              <a:t>ICT or related technologies, and gains at the firm level (</a:t>
            </a:r>
            <a:r>
              <a:rPr lang="en-US" altLang="zh-CN" dirty="0" err="1"/>
              <a:t>Basker</a:t>
            </a:r>
            <a:r>
              <a:rPr lang="en-US" altLang="zh-CN" dirty="0"/>
              <a:t>, 2012; Bloom, </a:t>
            </a:r>
            <a:r>
              <a:rPr lang="en-US" altLang="zh-CN" dirty="0" err="1"/>
              <a:t>Sadun</a:t>
            </a:r>
            <a:r>
              <a:rPr lang="en-US" altLang="zh-CN" dirty="0"/>
              <a:t>, and Van </a:t>
            </a:r>
            <a:r>
              <a:rPr lang="en-US" altLang="zh-CN" dirty="0" err="1"/>
              <a:t>Reenen</a:t>
            </a:r>
            <a:r>
              <a:rPr lang="en-US" altLang="zh-CN" dirty="0"/>
              <a:t>, 2012)</a:t>
            </a:r>
          </a:p>
          <a:p>
            <a:r>
              <a:rPr lang="en-US" altLang="zh-CN" b="1" dirty="0"/>
              <a:t>Robots effects on employment and wages</a:t>
            </a:r>
            <a:r>
              <a:rPr lang="en-US" altLang="zh-CN" dirty="0"/>
              <a:t>: mostly </a:t>
            </a:r>
            <a:r>
              <a:rPr lang="en-US" altLang="zh-CN" b="1" dirty="0"/>
              <a:t>negative effects </a:t>
            </a:r>
            <a:r>
              <a:rPr lang="en-US" altLang="zh-CN" dirty="0"/>
              <a:t>(</a:t>
            </a:r>
            <a:r>
              <a:rPr lang="en-US" altLang="zh-CN" dirty="0" err="1"/>
              <a:t>Acemoglu</a:t>
            </a:r>
            <a:r>
              <a:rPr lang="en-US" altLang="zh-CN" dirty="0"/>
              <a:t> and </a:t>
            </a:r>
            <a:r>
              <a:rPr lang="en-US" altLang="zh-CN" dirty="0" err="1"/>
              <a:t>Restrepo</a:t>
            </a:r>
            <a:r>
              <a:rPr lang="en-US" altLang="zh-CN" dirty="0"/>
              <a:t>, 2017; Frey and Osborne, 2013; </a:t>
            </a:r>
            <a:r>
              <a:rPr lang="en-US" altLang="zh-CN" dirty="0" err="1"/>
              <a:t>Brynjolfssson</a:t>
            </a:r>
            <a:r>
              <a:rPr lang="en-US" altLang="zh-CN" dirty="0"/>
              <a:t> and McAfee, 2014), increased job opportunities, and employment overall(</a:t>
            </a:r>
            <a:r>
              <a:rPr lang="en-US" altLang="zh-CN" dirty="0" err="1"/>
              <a:t>Alexopoulos</a:t>
            </a:r>
            <a:r>
              <a:rPr lang="en-US" altLang="zh-CN" dirty="0"/>
              <a:t> and Cohen ,2016)  ; mixed, sector spillover, (</a:t>
            </a:r>
            <a:r>
              <a:rPr lang="en-US" altLang="zh-CN" dirty="0" err="1"/>
              <a:t>Autor</a:t>
            </a:r>
            <a:r>
              <a:rPr lang="en-US" altLang="zh-CN" dirty="0"/>
              <a:t> and </a:t>
            </a:r>
            <a:r>
              <a:rPr lang="en-US" altLang="zh-CN" dirty="0" err="1"/>
              <a:t>Salomons</a:t>
            </a:r>
            <a:r>
              <a:rPr lang="en-US" altLang="zh-CN" dirty="0"/>
              <a:t>, 2017; </a:t>
            </a:r>
            <a:r>
              <a:rPr lang="en-US" altLang="zh-CN" dirty="0" err="1"/>
              <a:t>Dauth</a:t>
            </a:r>
            <a:r>
              <a:rPr lang="en-US" altLang="zh-CN" dirty="0"/>
              <a:t> et al. ,2017)</a:t>
            </a:r>
            <a:r>
              <a:rPr lang="en-US" altLang="zh-CN" b="1" dirty="0"/>
              <a:t> Relied upon much coarser data at the industry or geographic region leve</a:t>
            </a:r>
            <a:r>
              <a:rPr lang="en-US" altLang="zh-CN" dirty="0"/>
              <a:t>l (</a:t>
            </a:r>
            <a:r>
              <a:rPr lang="en-US" altLang="zh-CN" dirty="0" err="1"/>
              <a:t>Graetz</a:t>
            </a:r>
            <a:r>
              <a:rPr lang="en-US" altLang="zh-CN" dirty="0"/>
              <a:t> and Michaels 2015 , Mann and </a:t>
            </a:r>
            <a:r>
              <a:rPr lang="en-US" altLang="zh-CN" dirty="0" err="1"/>
              <a:t>Püttmann</a:t>
            </a:r>
            <a:r>
              <a:rPr lang="en-US" altLang="zh-CN" dirty="0"/>
              <a:t> 2017). </a:t>
            </a:r>
          </a:p>
          <a:p>
            <a:r>
              <a:rPr lang="en-US" altLang="zh-CN" b="1" dirty="0"/>
              <a:t>Firm-level analysis :</a:t>
            </a:r>
          </a:p>
          <a:p>
            <a:pPr lvl="1"/>
            <a:r>
              <a:rPr lang="en-US" altLang="zh-CN" b="1" dirty="0"/>
              <a:t>Dixon, et al., (2019) </a:t>
            </a:r>
            <a:r>
              <a:rPr lang="en-US" altLang="zh-CN" dirty="0"/>
              <a:t>get </a:t>
            </a:r>
            <a:r>
              <a:rPr lang="en-US" altLang="zh-CN" b="1" dirty="0"/>
              <a:t>Evidence from Canada</a:t>
            </a:r>
            <a:r>
              <a:rPr lang="en-US" altLang="zh-CN" dirty="0"/>
              <a:t> that robot adoption instead associated with an increase in the strategic importance of improving product and service quality </a:t>
            </a:r>
          </a:p>
          <a:p>
            <a:pPr lvl="1"/>
            <a:r>
              <a:rPr lang="en-US" altLang="zh-CN" b="1" dirty="0" err="1"/>
              <a:t>Acemoglu</a:t>
            </a:r>
            <a:r>
              <a:rPr lang="en-US" altLang="zh-CN" b="1" dirty="0"/>
              <a:t> et al. (2020)  study firm-level changes associated with robot adoption </a:t>
            </a:r>
            <a:r>
              <a:rPr lang="en-US" altLang="zh-CN" dirty="0"/>
              <a:t>using data from </a:t>
            </a:r>
            <a:r>
              <a:rPr lang="en-US" altLang="zh-CN" b="1" dirty="0"/>
              <a:t>Franc</a:t>
            </a:r>
            <a:r>
              <a:rPr lang="en-US" altLang="zh-CN" dirty="0"/>
              <a:t>e between 2010 and 2015 and find that robot adopters experience significant </a:t>
            </a:r>
            <a:r>
              <a:rPr lang="en-US" altLang="zh-CN" b="1" dirty="0"/>
              <a:t>declines in labor share and the share of production workers in employment, and increases in value added and productivity </a:t>
            </a:r>
          </a:p>
          <a:p>
            <a:pPr lvl="1"/>
            <a:r>
              <a:rPr lang="en-US" altLang="zh-CN" b="1" dirty="0" err="1"/>
              <a:t>Bonfiglioli</a:t>
            </a:r>
            <a:r>
              <a:rPr lang="en-US" altLang="zh-CN" b="1" dirty="0"/>
              <a:t>, Alessandra, et al (2020)  </a:t>
            </a:r>
            <a:r>
              <a:rPr lang="en-US" altLang="zh-CN" dirty="0"/>
              <a:t>use French data over the period 1994-2013 to study how imports of industrial robots affect firm level outcomes.</a:t>
            </a:r>
          </a:p>
        </p:txBody>
      </p:sp>
    </p:spTree>
    <p:extLst>
      <p:ext uri="{BB962C8B-B14F-4D97-AF65-F5344CB8AC3E}">
        <p14:creationId xmlns:p14="http://schemas.microsoft.com/office/powerpoint/2010/main" val="2266996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Some clue from establishment survey data</a:t>
            </a:r>
            <a:endParaRPr lang="zh-CN" altLang="en-US" dirty="0"/>
          </a:p>
        </p:txBody>
      </p:sp>
      <p:sp>
        <p:nvSpPr>
          <p:cNvPr id="3" name="内容占位符 2"/>
          <p:cNvSpPr>
            <a:spLocks noGrp="1"/>
          </p:cNvSpPr>
          <p:nvPr>
            <p:ph idx="1"/>
          </p:nvPr>
        </p:nvSpPr>
        <p:spPr>
          <a:xfrm>
            <a:off x="646044" y="1209399"/>
            <a:ext cx="10065026" cy="4972740"/>
          </a:xfrm>
        </p:spPr>
        <p:txBody>
          <a:bodyPr>
            <a:normAutofit/>
          </a:bodyPr>
          <a:lstStyle/>
          <a:p>
            <a:r>
              <a:rPr lang="en-US" altLang="zh-CN" sz="2400" dirty="0"/>
              <a:t>In the dataset of robot use in South China’s coastal areas for 600 establishments, it shows that around 50% of the surveyed establishments have adopted robots in 2018. </a:t>
            </a:r>
          </a:p>
          <a:p>
            <a:r>
              <a:rPr lang="en-US" altLang="zh-CN" sz="2400" dirty="0"/>
              <a:t>The first purposes of using robots mainly fall into three categories:</a:t>
            </a:r>
          </a:p>
          <a:p>
            <a:pPr lvl="1"/>
            <a:r>
              <a:rPr lang="en-US" altLang="zh-CN" sz="2400" b="1" dirty="0"/>
              <a:t>48% of them using robots to improve productivity and reduce defect rate</a:t>
            </a:r>
            <a:r>
              <a:rPr lang="en-US" altLang="zh-CN" sz="2400" dirty="0"/>
              <a:t>, </a:t>
            </a:r>
          </a:p>
          <a:p>
            <a:pPr lvl="1"/>
            <a:r>
              <a:rPr lang="en-US" altLang="zh-CN" sz="2400" b="1" dirty="0"/>
              <a:t>40% of them using robots to reduce labor costs, </a:t>
            </a:r>
          </a:p>
          <a:p>
            <a:pPr lvl="1"/>
            <a:r>
              <a:rPr lang="en-US" altLang="zh-CN" sz="2400" dirty="0"/>
              <a:t>12% using robots in severe environment and heavy workloads. </a:t>
            </a:r>
          </a:p>
          <a:p>
            <a:pPr lvl="1"/>
            <a:r>
              <a:rPr lang="en-US" altLang="zh-CN" sz="2400" dirty="0"/>
              <a:t>After adopting robots, </a:t>
            </a:r>
            <a:r>
              <a:rPr lang="en-US" altLang="zh-CN" sz="2400" b="1" dirty="0"/>
              <a:t>60% see significant drop of defect rates</a:t>
            </a:r>
            <a:r>
              <a:rPr lang="en-US" altLang="zh-CN" sz="2400" dirty="0"/>
              <a:t>.</a:t>
            </a:r>
            <a:endParaRPr lang="zh-CN" altLang="en-US" sz="2400" dirty="0"/>
          </a:p>
        </p:txBody>
      </p:sp>
    </p:spTree>
    <p:extLst>
      <p:ext uri="{BB962C8B-B14F-4D97-AF65-F5344CB8AC3E}">
        <p14:creationId xmlns:p14="http://schemas.microsoft.com/office/powerpoint/2010/main" val="3141284687"/>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15425</TotalTime>
  <Words>5384</Words>
  <Application>Microsoft Office PowerPoint</Application>
  <PresentationFormat>Widescreen</PresentationFormat>
  <Paragraphs>1428</Paragraphs>
  <Slides>32</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0" baseType="lpstr">
      <vt:lpstr>等线</vt:lpstr>
      <vt:lpstr>等线 Light</vt:lpstr>
      <vt:lpstr>Arial</vt:lpstr>
      <vt:lpstr>Calibri</vt:lpstr>
      <vt:lpstr>Cambria Math</vt:lpstr>
      <vt:lpstr>Times New Roman</vt:lpstr>
      <vt:lpstr>Office 主题​​</vt:lpstr>
      <vt:lpstr>Equation.DSMT4</vt:lpstr>
      <vt:lpstr>Robot Use and Export Upgrading</vt:lpstr>
      <vt:lpstr>China’s Export</vt:lpstr>
      <vt:lpstr>Rising Robots</vt:lpstr>
      <vt:lpstr>Unique product level data</vt:lpstr>
      <vt:lpstr>Robot resources</vt:lpstr>
      <vt:lpstr>Robot use by industry</vt:lpstr>
      <vt:lpstr>Existing literature</vt:lpstr>
      <vt:lpstr>PowerPoint Presentation</vt:lpstr>
      <vt:lpstr>Some clue from establishment survey data</vt:lpstr>
      <vt:lpstr>Data</vt:lpstr>
      <vt:lpstr>Robot variable</vt:lpstr>
      <vt:lpstr>Summary statistics (1)</vt:lpstr>
      <vt:lpstr>Summary statistics (2)</vt:lpstr>
      <vt:lpstr>Demand and product quality</vt:lpstr>
      <vt:lpstr>China’s export quality rise after 2008</vt:lpstr>
      <vt:lpstr>Demand shifts with robotized products (1)</vt:lpstr>
      <vt:lpstr>Demand shifts with  robotized products (2)</vt:lpstr>
      <vt:lpstr>Empirical model</vt:lpstr>
      <vt:lpstr>Demand functions</vt:lpstr>
      <vt:lpstr>Exports  performance</vt:lpstr>
      <vt:lpstr>Selection Bias? Matching + DID</vt:lpstr>
      <vt:lpstr>Matching details</vt:lpstr>
      <vt:lpstr>PowerPoint Presentation</vt:lpstr>
      <vt:lpstr>Match+DID regressions</vt:lpstr>
      <vt:lpstr>Endogenous problem</vt:lpstr>
      <vt:lpstr>Homo V.S. diff products</vt:lpstr>
      <vt:lpstr>Heterogeneous effects </vt:lpstr>
      <vt:lpstr>Export Diversification</vt:lpstr>
      <vt:lpstr>Robustness (1)</vt:lpstr>
      <vt:lpstr>Robustness (2)</vt:lpstr>
      <vt:lpstr>Conclusions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Robot and Export Upgrading  Xiaoying Li, Sun Yat-sen University</dc:title>
  <dc:creator>xiaoying</dc:creator>
  <cp:lastModifiedBy>Jennifer Amadeo-Holl</cp:lastModifiedBy>
  <cp:revision>428</cp:revision>
  <dcterms:created xsi:type="dcterms:W3CDTF">2021-01-14T02:22:55Z</dcterms:created>
  <dcterms:modified xsi:type="dcterms:W3CDTF">2021-02-04T13:13:04Z</dcterms:modified>
</cp:coreProperties>
</file>