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9" r:id="rId4"/>
    <p:sldId id="262" r:id="rId5"/>
    <p:sldId id="271" r:id="rId6"/>
    <p:sldId id="275" r:id="rId7"/>
    <p:sldId id="274" r:id="rId8"/>
    <p:sldId id="268" r:id="rId9"/>
    <p:sldId id="311" r:id="rId10"/>
    <p:sldId id="315" r:id="rId11"/>
    <p:sldId id="260" r:id="rId12"/>
    <p:sldId id="312" r:id="rId13"/>
    <p:sldId id="263" r:id="rId14"/>
    <p:sldId id="265" r:id="rId15"/>
    <p:sldId id="304" r:id="rId16"/>
    <p:sldId id="266" r:id="rId17"/>
    <p:sldId id="310" r:id="rId18"/>
    <p:sldId id="279" r:id="rId19"/>
    <p:sldId id="314" r:id="rId20"/>
    <p:sldId id="293" r:id="rId21"/>
    <p:sldId id="308" r:id="rId22"/>
    <p:sldId id="280" r:id="rId23"/>
    <p:sldId id="290" r:id="rId24"/>
    <p:sldId id="316" r:id="rId25"/>
    <p:sldId id="291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261" r:id="rId34"/>
    <p:sldId id="302" r:id="rId35"/>
    <p:sldId id="305" r:id="rId36"/>
    <p:sldId id="306" r:id="rId37"/>
    <p:sldId id="307" r:id="rId38"/>
    <p:sldId id="286" r:id="rId39"/>
    <p:sldId id="287" r:id="rId40"/>
    <p:sldId id="288" r:id="rId41"/>
    <p:sldId id="289" r:id="rId42"/>
    <p:sldId id="281" r:id="rId43"/>
    <p:sldId id="282" r:id="rId44"/>
    <p:sldId id="283" r:id="rId45"/>
    <p:sldId id="284" r:id="rId46"/>
    <p:sldId id="285" r:id="rId47"/>
    <p:sldId id="313" r:id="rId48"/>
    <p:sldId id="258" r:id="rId49"/>
  </p:sldIdLst>
  <p:sldSz cx="10693400" cy="7561263"/>
  <p:notesSz cx="6858000" cy="9144000"/>
  <p:defaultTextStyle>
    <a:defPPr>
      <a:defRPr lang="zh-CN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4" d="100"/>
          <a:sy n="64" d="100"/>
        </p:scale>
        <p:origin x="90" y="261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8D537B8-162B-4E85-B752-616141C37B46}" type="datetimeFigureOut">
              <a:rPr lang="zh-CN" altLang="en-US"/>
              <a:pPr>
                <a:defRPr/>
              </a:pPr>
              <a:t>2019/3/25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9FA759-6FD6-443C-968E-E3C46B62A2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336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6607814-8ADB-463B-B7A6-74CB91E159EF}" type="datetimeFigureOut">
              <a:rPr lang="zh-CN" altLang="en-US"/>
              <a:pPr>
                <a:defRPr/>
              </a:pPr>
              <a:t>2019/3/25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C471922-1D34-49D2-8F74-FF4E7F5EFD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872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92A06789-455F-4879-B56A-238184FCB168}" type="slidenum">
              <a:rPr lang="zh-CN" altLang="en-US" smtClean="0"/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15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BE1D5F4-3336-46E7-A8B6-975B8A0EBD8D}" type="slidenum">
              <a:rPr lang="zh-CN" altLang="en-US" smtClean="0"/>
              <a:pPr>
                <a:spcBef>
                  <a:spcPct val="0"/>
                </a:spcBef>
              </a:pPr>
              <a:t>7</a:t>
            </a:fld>
            <a:endParaRPr lang="en-US" altLang="zh-CN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37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E1983D7-62E4-4381-A783-F0EB06127D30}" type="slidenum">
              <a:rPr lang="zh-CN" altLang="en-US" smtClean="0"/>
              <a:pPr>
                <a:spcBef>
                  <a:spcPct val="0"/>
                </a:spcBef>
              </a:pPr>
              <a:t>17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43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KJ工作\人大商学院\院宣\王越华\A\人大ppt_A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2005" y="3994945"/>
            <a:ext cx="9089390" cy="1143008"/>
          </a:xfrm>
        </p:spPr>
        <p:txBody>
          <a:bodyPr>
            <a:normAutofit/>
          </a:bodyPr>
          <a:lstStyle>
            <a:lvl1pPr algn="r"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17742" y="5137953"/>
            <a:ext cx="7485380" cy="785818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88C7E-D4AD-4416-AE1F-A3F017C4458E}" type="datetime1">
              <a:rPr lang="zh-CN" altLang="en-US"/>
              <a:pPr>
                <a:defRPr/>
              </a:pPr>
              <a:t>2019/3/25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>
            <a:lvl1pPr defTabSz="104305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84CA-0E61-41BE-8A80-5C9130FA80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03F3C-5521-4680-9DB1-E5820B4E36E6}" type="datetime1">
              <a:rPr lang="zh-CN" altLang="en-US"/>
              <a:pPr>
                <a:defRPr/>
              </a:pPr>
              <a:t>2019/3/25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>
            <a:lvl1pPr defTabSz="104305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75ABC-ECD2-4757-BCC5-CAC2350904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726FB-E2D2-4E86-9E8F-3432386DBBF0}" type="datetime1">
              <a:rPr lang="zh-CN" altLang="en-US"/>
              <a:pPr>
                <a:defRPr/>
              </a:pPr>
              <a:t>2019/3/25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>
            <a:lvl1pPr defTabSz="104305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12A42-CDF5-4CD7-A248-40DA6E4746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563" y="924154"/>
            <a:ext cx="9089390" cy="126021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1247563" y="2317387"/>
            <a:ext cx="9089390" cy="4536758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47563" y="7071181"/>
            <a:ext cx="2227792" cy="5040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10025" y="7071181"/>
            <a:ext cx="3386243" cy="50408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624060" y="7071181"/>
            <a:ext cx="1069340" cy="5040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85D2-3A35-456D-A5FB-D4E1CC1680BC}" type="slidenum">
              <a:rPr lang="zh-CN" altLang="en-US"/>
              <a:pPr>
                <a:defRPr/>
              </a:pPr>
              <a:t>‹#›</a:t>
            </a:fld>
            <a:endParaRPr lang="en-US" altLang="zh-CN" sz="1544"/>
          </a:p>
        </p:txBody>
      </p:sp>
    </p:spTree>
    <p:extLst>
      <p:ext uri="{BB962C8B-B14F-4D97-AF65-F5344CB8AC3E}">
        <p14:creationId xmlns:p14="http://schemas.microsoft.com/office/powerpoint/2010/main" val="228011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571C-26E7-4B82-BE89-3CB82EAFAC3E}" type="datetime1">
              <a:rPr lang="zh-CN" altLang="en-US"/>
              <a:pPr>
                <a:defRPr/>
              </a:pPr>
              <a:t>2019/3/25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>
            <a:lvl1pPr defTabSz="104305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E064-6BF9-48F9-A23C-A86043ECF8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8513-3BE9-4471-A8B5-9F149C8AD77C}" type="datetime1">
              <a:rPr lang="zh-CN" altLang="en-US"/>
              <a:pPr>
                <a:defRPr/>
              </a:pPr>
              <a:t>2019/3/25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>
            <a:lvl1pPr defTabSz="104305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3B466-F991-41A8-9D8B-4F8C11BC96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B151-46A5-46BB-AC5B-E5D7C0CC0110}" type="datetime1">
              <a:rPr lang="zh-CN" altLang="en-US"/>
              <a:pPr>
                <a:defRPr/>
              </a:pPr>
              <a:t>2019/3/25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>
            <a:lvl1pPr defTabSz="104305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81D8E-FB24-4199-96C4-8B8F6A6FA3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9ED4-DC3B-4D45-8E20-88B4775D7152}" type="datetime1">
              <a:rPr lang="zh-CN" altLang="en-US"/>
              <a:pPr>
                <a:defRPr/>
              </a:pPr>
              <a:t>2019/3/25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>
            <a:lvl1pPr defTabSz="104305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94665-D11F-49CA-A9A1-7A6199E308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9075-9471-4EFC-9139-9C04BE09D47A}" type="datetime1">
              <a:rPr lang="zh-CN" altLang="en-US"/>
              <a:pPr>
                <a:defRPr/>
              </a:pPr>
              <a:t>2019/3/25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>
            <a:lvl1pPr defTabSz="104305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4428-A2C7-4781-8DC9-25747277B6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41B5-09A7-40F8-93B0-97B2798459F0}" type="datetime1">
              <a:rPr lang="zh-CN" altLang="en-US"/>
              <a:pPr>
                <a:defRPr/>
              </a:pPr>
              <a:t>2019/3/25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>
            <a:lvl1pPr defTabSz="104305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3C9E-356A-41B5-B94A-AD0DBC9723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0C674-BB4E-485A-ABEC-DC1905AABDD7}" type="datetime1">
              <a:rPr lang="zh-CN" altLang="en-US"/>
              <a:pPr>
                <a:defRPr/>
              </a:pPr>
              <a:t>2019/3/25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>
            <a:lvl1pPr defTabSz="104305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C7D7-F008-4DD2-A58B-9377A7B8C0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3FD1-2411-4FB0-A2A8-1F83E946E1CE}" type="datetime1">
              <a:rPr lang="zh-CN" altLang="en-US"/>
              <a:pPr>
                <a:defRPr/>
              </a:pPr>
              <a:t>2019/3/25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>
            <a:lvl1pPr defTabSz="104305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BA70-BCFA-4B89-9D8D-C10A99CD58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:\KJ工作\人大商学院\院宣\王越华\A\人大ppt_A-02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88" y="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88950" y="163513"/>
            <a:ext cx="60007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88950" y="1636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884E8D-FCC4-4F05-AA9B-A01D79C6FB4A}" type="datetime1">
              <a:rPr lang="zh-CN" altLang="en-US"/>
              <a:pPr>
                <a:defRPr/>
              </a:pPr>
              <a:t>2019/3/25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061325" y="6950075"/>
            <a:ext cx="2495550" cy="4032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A3A90E-1C34-4D95-B984-315A65C93E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sldNum="0" hdr="0" ftr="0" dt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黑体" pitchFamily="2" charset="-122"/>
          <a:ea typeface="黑体" pitchFamily="2" charset="-122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黑体" pitchFamily="2" charset="-122"/>
          <a:ea typeface="黑体" pitchFamily="2" charset="-122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黑体" pitchFamily="2" charset="-122"/>
          <a:ea typeface="黑体" pitchFamily="2" charset="-122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黑体" pitchFamily="2" charset="-122"/>
          <a:ea typeface="黑体" pitchFamily="2" charset="-122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黑体" pitchFamily="2" charset="-122"/>
          <a:ea typeface="黑体" pitchFamily="2" charset="-122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黑体" pitchFamily="2" charset="-122"/>
          <a:ea typeface="黑体" pitchFamily="2" charset="-122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黑体" pitchFamily="2" charset="-122"/>
          <a:ea typeface="黑体" pitchFamily="2" charset="-122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黑体" pitchFamily="2" charset="-122"/>
          <a:ea typeface="黑体" pitchFamily="2" charset="-122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黑体" pitchFamily="2" charset="-122"/>
          <a:ea typeface="黑体" pitchFamily="2" charset="-122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4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rbs.org.cn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0156" y="1908423"/>
            <a:ext cx="9865096" cy="1368152"/>
          </a:xfrm>
        </p:spPr>
        <p:txBody>
          <a:bodyPr rtlCol="0">
            <a:noAutofit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/>
                </a:solidFill>
                <a:latin typeface="+mj-lt"/>
              </a:rPr>
              <a:t>Understanding the Dynamics of China-US </a:t>
            </a:r>
            <a:r>
              <a:rPr lang="en-US" altLang="zh-CN" sz="4800">
                <a:solidFill>
                  <a:schemeClr val="bg1"/>
                </a:solidFill>
                <a:latin typeface="+mj-lt"/>
              </a:rPr>
              <a:t>Trade Asymmetries</a:t>
            </a:r>
            <a:r>
              <a:rPr lang="en-US" altLang="zh-CN" sz="4800">
                <a:solidFill>
                  <a:schemeClr val="bg1"/>
                </a:solidFill>
              </a:rPr>
              <a:t> </a:t>
            </a:r>
            <a:r>
              <a:rPr lang="en-US" altLang="zh-CN" sz="4800"/>
              <a:t> 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2284" y="4788743"/>
            <a:ext cx="8496943" cy="2314301"/>
          </a:xfrm>
        </p:spPr>
        <p:txBody>
          <a:bodyPr rtlCol="0">
            <a:noAutofit/>
          </a:bodyPr>
          <a:lstStyle/>
          <a:p>
            <a:pPr defTabSz="104305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Kejian</a:t>
            </a:r>
            <a:r>
              <a:rPr lang="en-US" altLang="zh-CN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GU</a:t>
            </a:r>
          </a:p>
          <a:p>
            <a:pPr defTabSz="104305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sz="2800" dirty="0">
              <a:solidFill>
                <a:srgbClr val="C00000"/>
              </a:solidFill>
            </a:endParaRPr>
          </a:p>
          <a:p>
            <a:pPr defTabSz="1043056" fontAlgn="auto"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Harvard  Economics Department, Boston, </a:t>
            </a:r>
          </a:p>
          <a:p>
            <a:pPr defTabSz="104305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March 27, 2019</a:t>
            </a:r>
            <a:r>
              <a:rPr lang="en-US" altLang="zh-CN" sz="2800" dirty="0">
                <a:solidFill>
                  <a:srgbClr val="FF261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CN" altLang="en-US" sz="2800" dirty="0">
              <a:solidFill>
                <a:srgbClr val="FF2617"/>
              </a:solidFill>
              <a:latin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88950" y="163513"/>
            <a:ext cx="7017990" cy="1456878"/>
          </a:xfrm>
        </p:spPr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Decomposition specific to TRY due to mathematic wisdom: a Test from US DATA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212" y="2124447"/>
            <a:ext cx="828092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124" y="163513"/>
            <a:ext cx="6984776" cy="1258887"/>
          </a:xfrm>
        </p:spPr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A conceptual framework on bilateral trade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Define a comprehensive balance sheet for trade, which is different from current BOP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Trade term; National Account</a:t>
            </a:r>
            <a:endParaRPr lang="zh-CN" altLang="en-US" sz="3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8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950" y="163513"/>
            <a:ext cx="7089998" cy="1258887"/>
          </a:xfrm>
        </p:spPr>
        <p:txBody>
          <a:bodyPr/>
          <a:lstStyle/>
          <a:p>
            <a:r>
              <a:rPr lang="en-US" altLang="zh-CN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Asymmetry in China-US  trade  with trade term</a:t>
            </a:r>
            <a:endParaRPr lang="zh-CN" alt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Changes in asymmetries of Factor endowment</a:t>
            </a:r>
          </a:p>
          <a:p>
            <a:r>
              <a:rPr lang="en-US" altLang="zh-CN" dirty="0"/>
              <a:t>National account relevance 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9034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b="1" dirty="0">
                <a:latin typeface="Bell MT" panose="02020503060305020303" pitchFamily="18" charset="0"/>
              </a:rPr>
              <a:t>Intuitively, Fed Fund Rate versus  </a:t>
            </a:r>
            <a:r>
              <a:rPr lang="en-US" altLang="zh-CN" sz="2800" b="1" dirty="0" err="1">
                <a:latin typeface="Bell MT" panose="02020503060305020303" pitchFamily="18" charset="0"/>
              </a:rPr>
              <a:t>Shibor</a:t>
            </a:r>
            <a:r>
              <a:rPr lang="en-US" altLang="zh-CN" sz="2800" b="1" dirty="0">
                <a:latin typeface="Bell MT" panose="02020503060305020303" pitchFamily="18" charset="0"/>
              </a:rPr>
              <a:t> 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043601"/>
              </p:ext>
            </p:extLst>
          </p:nvPr>
        </p:nvGraphicFramePr>
        <p:xfrm>
          <a:off x="488950" y="1228252"/>
          <a:ext cx="1020445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Views" r:id="rId3" imgW="4518412" imgH="3215514" progId="EViews.Workfile.2">
                  <p:embed/>
                </p:oleObj>
              </mc:Choice>
              <mc:Fallback>
                <p:oleObj name="EViews" r:id="rId3" imgW="4518412" imgH="3215514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950" y="1228252"/>
                        <a:ext cx="10204450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8120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b="1" dirty="0">
                <a:latin typeface="Bell MT" panose="02020503060305020303" pitchFamily="18" charset="0"/>
              </a:rPr>
              <a:t>Difference in minimum wage 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24" y="2628503"/>
            <a:ext cx="6336704" cy="2740600"/>
          </a:xfrm>
        </p:spPr>
      </p:pic>
    </p:spTree>
    <p:extLst>
      <p:ext uri="{BB962C8B-B14F-4D97-AF65-F5344CB8AC3E}">
        <p14:creationId xmlns:p14="http://schemas.microsoft.com/office/powerpoint/2010/main" val="245239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sz="2800" b="1" dirty="0">
                <a:latin typeface="Bell MT" panose="02020503060305020303" pitchFamily="18" charset="0"/>
              </a:rPr>
              <a:t>US RCI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950" y="2870335"/>
            <a:ext cx="9623425" cy="25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4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6140" y="180231"/>
            <a:ext cx="6000750" cy="1258887"/>
          </a:xfrm>
        </p:spPr>
        <p:txBody>
          <a:bodyPr/>
          <a:lstStyle/>
          <a:p>
            <a:pPr algn="ctr"/>
            <a:r>
              <a:rPr lang="en-US" altLang="zh-CN" sz="2800" b="1" dirty="0" err="1">
                <a:latin typeface="Bell MT" panose="02020503060305020303" pitchFamily="18" charset="0"/>
              </a:rPr>
              <a:t>Leamer’s</a:t>
            </a:r>
            <a:r>
              <a:rPr lang="en-US" altLang="zh-CN" sz="2800" b="1" dirty="0">
                <a:latin typeface="Bell MT" panose="02020503060305020303" pitchFamily="18" charset="0"/>
              </a:rPr>
              <a:t> Triangle </a:t>
            </a:r>
            <a:r>
              <a:rPr lang="zh-CN" altLang="en-US" sz="2800" b="1" dirty="0">
                <a:latin typeface="Bell MT" panose="02020503060305020303" pitchFamily="18" charset="0"/>
              </a:rPr>
              <a:t>： </a:t>
            </a:r>
            <a:r>
              <a:rPr lang="en-US" altLang="zh-CN" sz="2800" b="1" dirty="0">
                <a:latin typeface="Bell MT" panose="02020503060305020303" pitchFamily="18" charset="0"/>
              </a:rPr>
              <a:t>Anderson’ s Perspective in 1989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2164" y="1439118"/>
            <a:ext cx="9623425" cy="49911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7170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2226"/>
          <a:stretch>
            <a:fillRect/>
          </a:stretch>
        </p:blipFill>
        <p:spPr bwMode="auto">
          <a:xfrm>
            <a:off x="1818308" y="1439118"/>
            <a:ext cx="6264696" cy="49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437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911" y="315052"/>
            <a:ext cx="6309965" cy="1107936"/>
          </a:xfrm>
        </p:spPr>
        <p:txBody>
          <a:bodyPr/>
          <a:lstStyle/>
          <a:p>
            <a:pPr algn="ctr"/>
            <a:r>
              <a:rPr lang="en-US" altLang="zh-CN" sz="2800" b="1" dirty="0" err="1">
                <a:latin typeface="Bell MT" panose="02020503060305020303" pitchFamily="18" charset="0"/>
              </a:rPr>
              <a:t>Leamer’s</a:t>
            </a:r>
            <a:r>
              <a:rPr lang="en-US" altLang="zh-CN" sz="2800" b="1" dirty="0">
                <a:latin typeface="Bell MT" panose="02020503060305020303" pitchFamily="18" charset="0"/>
              </a:rPr>
              <a:t> Triangle </a:t>
            </a:r>
            <a:r>
              <a:rPr lang="zh-CN" altLang="en-US" sz="2800" b="1" dirty="0">
                <a:latin typeface="Bell MT" panose="02020503060305020303" pitchFamily="18" charset="0"/>
              </a:rPr>
              <a:t>： </a:t>
            </a:r>
            <a:r>
              <a:rPr lang="en-US" altLang="zh-CN" sz="2800" b="1" dirty="0">
                <a:latin typeface="Bell MT" panose="02020503060305020303" pitchFamily="18" charset="0"/>
              </a:rPr>
              <a:t>GU’ s Perspective in 2004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4332" y="2052439"/>
            <a:ext cx="7193701" cy="4536758"/>
          </a:xfrm>
        </p:spPr>
      </p:pic>
    </p:spTree>
    <p:extLst>
      <p:ext uri="{BB962C8B-B14F-4D97-AF65-F5344CB8AC3E}">
        <p14:creationId xmlns:p14="http://schemas.microsoft.com/office/powerpoint/2010/main" val="999106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b="1" dirty="0" err="1">
                <a:latin typeface="Bell MT" panose="02020503060305020303" pitchFamily="18" charset="0"/>
              </a:rPr>
              <a:t>Leamer’s</a:t>
            </a:r>
            <a:r>
              <a:rPr lang="en-US" altLang="zh-CN" sz="2800" b="1" dirty="0">
                <a:latin typeface="Bell MT" panose="02020503060305020303" pitchFamily="18" charset="0"/>
              </a:rPr>
              <a:t> Triangle </a:t>
            </a:r>
            <a:r>
              <a:rPr lang="zh-CN" altLang="en-US" sz="2800" b="1" dirty="0">
                <a:latin typeface="Bell MT" panose="02020503060305020303" pitchFamily="18" charset="0"/>
              </a:rPr>
              <a:t>： </a:t>
            </a:r>
            <a:r>
              <a:rPr lang="en-US" altLang="zh-CN" sz="2800" b="1" dirty="0">
                <a:latin typeface="Bell MT" panose="02020503060305020303" pitchFamily="18" charset="0"/>
              </a:rPr>
              <a:t>GU’ s Perspective in 2017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0196" y="1332359"/>
            <a:ext cx="9623425" cy="49911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8194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32" y="1424704"/>
            <a:ext cx="6696744" cy="502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67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Decoupling  US economy and China? Potential Aftermath of the Asymmetries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Asymmetric of the changes in China and US as trade powerhouses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China vs. US: Import_ consumption; Export vs. Savings</a:t>
            </a:r>
            <a:r>
              <a:rPr lang="zh-CN" altLang="en-US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908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162124" y="163513"/>
            <a:ext cx="7488832" cy="1258887"/>
          </a:xfrm>
        </p:spPr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Understanding the Dynamics of China-US Trade </a:t>
            </a:r>
            <a:r>
              <a:rPr lang="en-US" altLang="zh-CN" sz="2800" b="1" dirty="0" err="1">
                <a:latin typeface="Bell MT" panose="02020503060305020303" pitchFamily="18" charset="0"/>
              </a:rPr>
              <a:t>Aymmetries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Problem settings</a:t>
            </a:r>
          </a:p>
          <a:p>
            <a:r>
              <a:rPr lang="en-US" altLang="zh-CN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 conceptual framework on bilateral trade asymmetries </a:t>
            </a:r>
          </a:p>
          <a:p>
            <a:r>
              <a:rPr lang="en-US" altLang="zh-CN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Decomposition </a:t>
            </a:r>
          </a:p>
          <a:p>
            <a:r>
              <a:rPr lang="en-US" altLang="zh-CN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Decoupling  US economy and China?  Potential Aftermath of the Asymmetries</a:t>
            </a:r>
          </a:p>
          <a:p>
            <a:r>
              <a:rPr lang="en-US" altLang="zh-CN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scenarios from  China </a:t>
            </a:r>
          </a:p>
          <a:p>
            <a:r>
              <a:rPr lang="en-US" altLang="zh-CN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Policy implications</a:t>
            </a:r>
          </a:p>
          <a:p>
            <a:endParaRPr lang="en-US" altLang="zh-CN" sz="28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altLang="zh-CN" sz="28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eaLnBrk="1" hangingPunct="1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33013" y="6996113"/>
            <a:ext cx="417512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01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504" y="108223"/>
            <a:ext cx="6000750" cy="1258887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en-US" altLang="zh-CN" sz="2800" b="1" dirty="0">
                <a:latin typeface="Bell MT" panose="02020503060305020303" pitchFamily="18" charset="0"/>
              </a:rPr>
              <a:t>Asymmetric of the changes in China and US as trade powerhouses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Decreased role of China as an trade powerhouse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Meanwhile, increasing share of US  Trade Dependent to GDP</a:t>
            </a:r>
            <a:endParaRPr lang="zh-CN" altLang="en-US" sz="3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81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The changes in China and US as trade powerhouses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52" y="2124447"/>
            <a:ext cx="7632848" cy="4176464"/>
          </a:xfrm>
        </p:spPr>
      </p:pic>
    </p:spTree>
    <p:extLst>
      <p:ext uri="{BB962C8B-B14F-4D97-AF65-F5344CB8AC3E}">
        <p14:creationId xmlns:p14="http://schemas.microsoft.com/office/powerpoint/2010/main" val="2791302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6140" y="163512"/>
            <a:ext cx="6984776" cy="1258887"/>
          </a:xfrm>
        </p:spPr>
        <p:txBody>
          <a:bodyPr/>
          <a:lstStyle/>
          <a:p>
            <a:pPr algn="ctr"/>
            <a:r>
              <a:rPr lang="en-US" altLang="zh-CN" sz="2800" b="1" dirty="0">
                <a:latin typeface="Bell MT" panose="02020503060305020303" pitchFamily="18" charset="0"/>
              </a:rPr>
              <a:t>Import_ consumption</a:t>
            </a:r>
            <a:r>
              <a:rPr lang="zh-CN" altLang="en-US" sz="2800" b="1" dirty="0">
                <a:latin typeface="Bell MT" panose="02020503060305020303" pitchFamily="18" charset="0"/>
              </a:rPr>
              <a:t>： </a:t>
            </a:r>
            <a:r>
              <a:rPr lang="en-US" altLang="zh-CN" sz="2800" b="1" dirty="0">
                <a:latin typeface="Bell MT" panose="02020503060305020303" pitchFamily="18" charset="0"/>
              </a:rPr>
              <a:t>China and US 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308" y="1422399"/>
            <a:ext cx="6552728" cy="523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75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b="1" dirty="0">
                <a:latin typeface="Bell MT" panose="02020503060305020303" pitchFamily="18" charset="0"/>
              </a:rPr>
              <a:t>Export vs. Savings</a:t>
            </a:r>
            <a:r>
              <a:rPr lang="zh-CN" altLang="en-US" sz="2800" b="1" dirty="0">
                <a:latin typeface="Bell MT" panose="02020503060305020303" pitchFamily="18" charset="0"/>
              </a:rPr>
              <a:t> ： </a:t>
            </a:r>
            <a:r>
              <a:rPr lang="en-US" altLang="zh-CN" sz="2800" b="1" dirty="0">
                <a:latin typeface="Bell MT" panose="02020503060305020303" pitchFamily="18" charset="0"/>
              </a:rPr>
              <a:t>China and US 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324" y="1548383"/>
            <a:ext cx="6912768" cy="47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48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6140" y="154086"/>
            <a:ext cx="6624736" cy="1258887"/>
          </a:xfrm>
        </p:spPr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Asymmetry in China-US  trade  with national within account term:  Argument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Export &amp; import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Consumption &amp; Savings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Dummy variables</a:t>
            </a:r>
            <a:endParaRPr lang="zh-CN" altLang="en-US" sz="3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70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172" y="112968"/>
            <a:ext cx="6000750" cy="1258887"/>
          </a:xfrm>
        </p:spPr>
        <p:txBody>
          <a:bodyPr/>
          <a:lstStyle/>
          <a:p>
            <a:pPr algn="ctr"/>
            <a:r>
              <a:rPr lang="en-US" altLang="zh-CN" sz="2800" b="1" dirty="0">
                <a:latin typeface="Bell MT" panose="02020503060305020303" pitchFamily="18" charset="0"/>
              </a:rPr>
              <a:t>Asymmetry in China-US  trade  with national within account term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19106"/>
              </p:ext>
            </p:extLst>
          </p:nvPr>
        </p:nvGraphicFramePr>
        <p:xfrm>
          <a:off x="1170236" y="1496833"/>
          <a:ext cx="2882265" cy="4516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1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(1)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VARIABLES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lnconsump_usa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0.0316*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(0.0175)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1.283***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(0.330)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t_2009_lnchn_usa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-0.0741***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(0.0193)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lngdp_usa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0.965***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(0.0744)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Constant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-0.145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(0.946)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Observations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R-squared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0.999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82204" y="6210212"/>
            <a:ext cx="3816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Robust standard errors in parentheses</a:t>
            </a:r>
            <a:endParaRPr kumimoji="0" lang="en-US" altLang="zh-CN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*** p&lt;0.01, ** p&lt;0.05, * p&lt;0.1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419667"/>
              </p:ext>
            </p:extLst>
          </p:nvPr>
        </p:nvGraphicFramePr>
        <p:xfrm>
          <a:off x="5131311" y="1423702"/>
          <a:ext cx="4320478" cy="4680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2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2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(1)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(2)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(3)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VARIABLES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consump_chn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consump_usa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consump_usa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usa_chn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0.231***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(0.0195)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-1.369e+06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1.403e+06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(803,338)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(844,622)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t_2009_usa_chn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0.213***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(0.0696)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0.714***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0.214***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(0.0668)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(0.0146)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3.370e+06***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(365,356)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t_2001_chn_usa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-0.542***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(0.0673)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t_2009_chn_usa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-0.0600*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(0.0289)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Constant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198,554***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4.553e+06***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7.141e+06***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(62,979)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(334,515)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(277,195)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Observations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R-squared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0.950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0.985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0.975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06340" y="6228903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Robust standard errors in parentheses</a:t>
            </a:r>
            <a:endParaRPr kumimoji="0" lang="en-US" altLang="zh-CN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*** p&lt;0.01, ** p&lt;0.05, * p&lt;0.1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98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Asymmetry in China-US  trade  with national within account term  **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215317"/>
              </p:ext>
            </p:extLst>
          </p:nvPr>
        </p:nvGraphicFramePr>
        <p:xfrm>
          <a:off x="2538388" y="1908423"/>
          <a:ext cx="4893945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(1)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(2)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(3)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VARIABLES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consump_chn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consump_usa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consump_usa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usa_chn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0.231***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(0.0195)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-1.369e+06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1.403e+06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(803,338)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(844,622)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t_2009_usa_chn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0.213***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(0.0696)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0.714***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0.214***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(0.0668)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(0.0146)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3.370e+06***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(365,356)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t_2001_chn_usa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-0.542***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(0.0673)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t_2009_chn_usa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-0.0600*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(0.0289)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Constant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198,554***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4.553e+06***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7.141e+06***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(62,979)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(334,515)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(277,195)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Observations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R-squared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0.950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0.985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0.975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76377" y="6084887"/>
            <a:ext cx="3240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Robust standard errors in parentheses</a:t>
            </a:r>
            <a:endParaRPr kumimoji="0" lang="en-US" altLang="zh-CN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*** p&lt;0.01, ** p&lt;0.05, * p&lt;0.1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Asymmetry in China-US  trade  with national within account term  **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272575"/>
              </p:ext>
            </p:extLst>
          </p:nvPr>
        </p:nvGraphicFramePr>
        <p:xfrm>
          <a:off x="2471433" y="1260351"/>
          <a:ext cx="5750533" cy="512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(1)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(2)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(3)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(4)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VARIABLES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consump_chn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consump_chn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consump_usa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consump_usa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usa_chn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0.0548***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-0.0957***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(0.00837)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(0.0120)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365,066***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918,615***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(46,237)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(292,891)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t_2001_usa_chn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-0.162***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(0.0109)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gdp_chn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0.643***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0.634***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(0.0167)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(0.0156)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-393,043***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1.266e+06***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(60,107)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(225,536)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t_2009_usa_chn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0.0254**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(0.0113)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chn_usa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0.151**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0.0141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(0.0688)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(0.0129)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t_2001_chn_usa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-0.120**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(0.0514)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gdp_usa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0.704***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0.834***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(0.0853)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(0.0504)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t_2009_chn_usa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-0.0390***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(0.00729)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Constant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-130,601***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211,639***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218,040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-354,247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(14,704)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(39,527)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(527,092)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(458,712)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Observations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R-squared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0.999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1.000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0.997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0.999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20" marR="4642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80991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Robust standard errors in parentheses</a:t>
            </a:r>
            <a:endParaRPr kumimoji="0" lang="en-US" altLang="zh-CN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*** p&lt;0.01, ** p&lt;0.05, * p&lt;0.1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20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Asymmetry in China-US  trade  within national within account term  **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789908"/>
              </p:ext>
            </p:extLst>
          </p:nvPr>
        </p:nvGraphicFramePr>
        <p:xfrm>
          <a:off x="3042444" y="2196455"/>
          <a:ext cx="3796665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(1)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(2)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VARIABLES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lnconsump_usa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lnconsump_chn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err="1">
                          <a:effectLst/>
                        </a:rPr>
                        <a:t>lnchn_usa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13.71***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(2.861)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0.144***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-0.389***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(0.0273)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(0.0930)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t_lnchn_usa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-0.00680***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(0.00144)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lnusa_chn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-57.00***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(10.71)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t_lnusa_chn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0.0287***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(0.00537)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Constant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-274.5***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784.8***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(54.43)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(185.4)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Observations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R-squared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0.997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0.995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502172" y="5868863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Robust standard errors in parentheses</a:t>
            </a:r>
            <a:endParaRPr kumimoji="0" lang="en-US" altLang="zh-CN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*** p&lt;0.01, ** p&lt;0.05, * p&lt;0.1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28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Asymmetry in China-US  trade  with national within account term  **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219450" y="2486343"/>
          <a:ext cx="4162425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(1)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(2)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VARIABLES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lnconsump_chn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lnconsump_chn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lnusa_chn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0.757***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0.748***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(0.0237)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(0.0557)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-6.009***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(1.196)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t_2001_lnusa_chn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0.392***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(0.0756)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-8.065**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(2.770)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t_2009_lnusa_chn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0.523***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(0.171)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Constant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2.480***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2.583***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(0.343)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(0.823)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Observations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R-squared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0.970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0.983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78138" y="-2232"/>
            <a:ext cx="21371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ses</a:t>
            </a:r>
            <a:endParaRPr kumimoji="0" lang="en-US" altLang="zh-CN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*** p&lt;0.01, ** p&lt;0.05, * p&lt;0.1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7312" y="6011129"/>
            <a:ext cx="574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hangingPunct="0"/>
            <a:r>
              <a:rPr lang="en-US" altLang="zh-CN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Robust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standard errors in parentheses</a:t>
            </a:r>
          </a:p>
          <a:p>
            <a:pPr lvl="0" algn="ctr" defTabSz="914400" eaLnBrk="0" hangingPunct="0"/>
            <a:r>
              <a:rPr lang="en-US" altLang="zh-CN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*** p&lt;0.01, ** p&lt;0.05, * p&lt;0.1</a:t>
            </a:r>
          </a:p>
        </p:txBody>
      </p:sp>
    </p:spTree>
    <p:extLst>
      <p:ext uri="{BB962C8B-B14F-4D97-AF65-F5344CB8AC3E}">
        <p14:creationId xmlns:p14="http://schemas.microsoft.com/office/powerpoint/2010/main" val="347192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148" y="34420"/>
            <a:ext cx="5651166" cy="1258887"/>
          </a:xfrm>
        </p:spPr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Problem settings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Missing term: Trade balance in the orthodoxy trade model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Orthodoxy model focus on pure term of intentional trade 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critical issue: trade balance as an hottest topic since Obama initiatives in G20 Summit since 2009( See, </a:t>
            </a:r>
            <a:r>
              <a:rPr lang="en-US" altLang="zh-CN" sz="32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Kejian</a:t>
            </a:r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GU et al , he balanced global growth issue and trade friction in China  memo , 2016 ) </a:t>
            </a:r>
            <a:endParaRPr lang="zh-CN" altLang="en-US" sz="3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49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6140" y="396255"/>
            <a:ext cx="6288782" cy="720080"/>
          </a:xfrm>
        </p:spPr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Asymmetry in China-US  trade  with national within account term  **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219450" y="2486343"/>
          <a:ext cx="4162425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(1)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(2)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VARIABLES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lnconsump_usa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lnconsump_usa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0.419***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0.256***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(0.0358)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(0.0130)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2.222***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(0.619)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t_2001_lnchn_usa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-0.144***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(0.0396)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-1.411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(1.072)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t_2009_lnchn_usa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0.0841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(0.0621)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Constant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9.453***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11.96***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(0.552)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(0.215)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Observations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R-squared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0.981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0.985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639" y="5933094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Robust standard errors in parentheses</a:t>
            </a:r>
            <a:endParaRPr kumimoji="0" lang="en-US" altLang="zh-CN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*** p&lt;0.01, ** p&lt;0.05, * p&lt;0.1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Asymmetry in China-US  trade  with national within account term  **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177011"/>
              </p:ext>
            </p:extLst>
          </p:nvPr>
        </p:nvGraphicFramePr>
        <p:xfrm>
          <a:off x="2610396" y="1423995"/>
          <a:ext cx="5442585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(1)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(2)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(3)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VARIABLES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lnconsump_chn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lnconsump_chn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lnconsump_usa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lnusa_chn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0.0377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-0.242**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(0.0525)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(0.0852)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6.199***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0.802***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(0.897)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(0.157)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t_2001_lnusa_chn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-0.426***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(0.0601)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lngdp_chn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1.242***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1.087***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(0.0768)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(0.0789)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-3.706***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(0.553)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t_2009_lnusa_chn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0.230***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(0.0348)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0.102***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(0.0251)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t_2001_lnchn_usa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-0.0507***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(0.0101)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lngdp_usa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0.848***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(0.0649)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Constant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-4.386***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1.833***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0.660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(0.585)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(0.372)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(0.680)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Observations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R-squared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0.998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0.999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0.998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140" y="6372919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Robust standard errors in parentheses</a:t>
            </a:r>
            <a:endParaRPr kumimoji="0" lang="en-US" altLang="zh-CN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*** p&lt;0.01, ** p&lt;0.05, * p&lt;0.1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40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950" y="154087"/>
            <a:ext cx="7089998" cy="1258887"/>
          </a:xfrm>
        </p:spPr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Asymmetry in China-US  trade  with national within account term  **</a:t>
            </a:r>
            <a:endParaRPr lang="zh-CN" altLang="en-US" sz="28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401913"/>
              </p:ext>
            </p:extLst>
          </p:nvPr>
        </p:nvGraphicFramePr>
        <p:xfrm>
          <a:off x="4021654" y="2604136"/>
          <a:ext cx="2882265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(1)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VARIABLES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lnconsump_usa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0.0316*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(0.0175)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1.283***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(0.330)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t_2009_lnchn_usa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-0.0741***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(0.0193)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lngdp_usa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0.965***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(0.0744)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Constant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-0.145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(0.946)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Observations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R-squared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0.999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6340" y="5796855"/>
            <a:ext cx="6408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Robust standard errors in parentheses</a:t>
            </a:r>
            <a:endParaRPr kumimoji="0" lang="en-US" altLang="zh-CN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*** p&lt;0.01, ** p&lt;0.05, * p&lt;0.1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33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4132" y="180231"/>
            <a:ext cx="6000750" cy="1258887"/>
          </a:xfrm>
        </p:spPr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Evidence  From China’s exposure to the rest of world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Factor Price  Equalization, FPI: Evidence from China’s Exposure to the Rest of  the World</a:t>
            </a:r>
          </a:p>
          <a:p>
            <a:endParaRPr lang="en-US" altLang="zh-CN" sz="3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Dispersion in Impact of NET EXPORT ON economic growth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7335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156" y="252239"/>
            <a:ext cx="6120680" cy="1258887"/>
          </a:xfrm>
        </p:spPr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Factor Price  Equalization, FPI: Evidence from China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内容占位符 3" descr="C:\Users\apple\Desktop\QQ截图2019032314375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908423"/>
            <a:ext cx="7217990" cy="3790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844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Episode in China’s reforming and openness 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Coastal City 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Along with Rivers and Railroad 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Along with border 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Initiatives on One belt, One Road</a:t>
            </a:r>
            <a:endParaRPr lang="zh-CN" altLang="en-US" sz="3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7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Map on China’s </a:t>
            </a:r>
            <a:r>
              <a:rPr lang="en-US" altLang="zh-CN" sz="2800" b="1" dirty="0" err="1">
                <a:latin typeface="Bell MT" panose="02020503060305020303" pitchFamily="18" charset="0"/>
              </a:rPr>
              <a:t>openmess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8" y="2052439"/>
            <a:ext cx="8280920" cy="4176464"/>
          </a:xfrm>
        </p:spPr>
      </p:pic>
    </p:spTree>
    <p:extLst>
      <p:ext uri="{BB962C8B-B14F-4D97-AF65-F5344CB8AC3E}">
        <p14:creationId xmlns:p14="http://schemas.microsoft.com/office/powerpoint/2010/main" val="3225440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B&amp;R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7" y="1636713"/>
            <a:ext cx="7486650" cy="4991100"/>
          </a:xfrm>
        </p:spPr>
      </p:pic>
    </p:spTree>
    <p:extLst>
      <p:ext uri="{BB962C8B-B14F-4D97-AF65-F5344CB8AC3E}">
        <p14:creationId xmlns:p14="http://schemas.microsoft.com/office/powerpoint/2010/main" val="273868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1918" y="404520"/>
            <a:ext cx="7704856" cy="945188"/>
          </a:xfrm>
        </p:spPr>
        <p:txBody>
          <a:bodyPr/>
          <a:lstStyle/>
          <a:p>
            <a:pPr algn="ctr"/>
            <a:r>
              <a:rPr lang="en-US" altLang="zh-CN" sz="2800" b="1" dirty="0">
                <a:latin typeface="Bell MT" panose="02020503060305020303" pitchFamily="18" charset="0"/>
              </a:rPr>
              <a:t>Heterogeneity of impact of net export on economic growth </a:t>
            </a:r>
            <a:br>
              <a:rPr lang="en-US" altLang="zh-CN" sz="3095" dirty="0">
                <a:latin typeface="华文中宋" pitchFamily="2" charset="-122"/>
                <a:ea typeface="华文中宋" pitchFamily="2" charset="-122"/>
              </a:rPr>
            </a:br>
            <a:endParaRPr lang="zh-CN" altLang="en-US" sz="3095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4828" y="1600432"/>
            <a:ext cx="9098432" cy="4990539"/>
          </a:xfrm>
        </p:spPr>
        <p:txBody>
          <a:bodyPr/>
          <a:lstStyle/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Added trade as an  argument to Production Function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( See, </a:t>
            </a:r>
            <a:r>
              <a:rPr lang="en-US" altLang="zh-CN" sz="32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GU,Kejian</a:t>
            </a:r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et al, Accounting for Contribution of Net Export to Economic Growth, JOURNAL OF Economic Research,2016.11</a:t>
            </a:r>
            <a:r>
              <a:rPr lang="en-US" altLang="zh-CN" sz="2211" dirty="0">
                <a:latin typeface="仿宋" pitchFamily="49" charset="-122"/>
                <a:ea typeface="仿宋" pitchFamily="49" charset="-122"/>
              </a:rPr>
              <a:t>)</a:t>
            </a:r>
          </a:p>
          <a:p>
            <a:endParaRPr lang="en-US" altLang="zh-CN" sz="2211" dirty="0">
              <a:latin typeface="仿宋" pitchFamily="49" charset="-122"/>
              <a:ea typeface="仿宋" pitchFamily="49" charset="-122"/>
            </a:endParaRPr>
          </a:p>
          <a:p>
            <a:endParaRPr lang="en-US" altLang="zh-CN" sz="2211" dirty="0">
              <a:latin typeface="仿宋" pitchFamily="49" charset="-122"/>
              <a:ea typeface="仿宋" pitchFamily="49" charset="-122"/>
            </a:endParaRP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237501"/>
              </p:ext>
            </p:extLst>
          </p:nvPr>
        </p:nvGraphicFramePr>
        <p:xfrm>
          <a:off x="1386260" y="3204567"/>
          <a:ext cx="4896544" cy="45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" name="Equation" r:id="rId3" imgW="3187700" imgH="203200" progId="Equation.DSMT4">
                  <p:embed/>
                </p:oleObj>
              </mc:Choice>
              <mc:Fallback>
                <p:oleObj name="Equation" r:id="rId3" imgW="3187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260" y="3204567"/>
                        <a:ext cx="4896544" cy="459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687649"/>
              </p:ext>
            </p:extLst>
          </p:nvPr>
        </p:nvGraphicFramePr>
        <p:xfrm>
          <a:off x="1386260" y="3831632"/>
          <a:ext cx="4392487" cy="31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" name="Equation" r:id="rId5" imgW="1981200" imgH="215900" progId="Equation.DSMT4">
                  <p:embed/>
                </p:oleObj>
              </mc:Choice>
              <mc:Fallback>
                <p:oleObj name="Equation" r:id="rId5" imgW="19812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260" y="3831632"/>
                        <a:ext cx="4392487" cy="3180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776864"/>
              </p:ext>
            </p:extLst>
          </p:nvPr>
        </p:nvGraphicFramePr>
        <p:xfrm>
          <a:off x="1845897" y="4430782"/>
          <a:ext cx="3396336" cy="31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" name="Equation" r:id="rId7" imgW="952200" imgH="190440" progId="Equation.DSMT4">
                  <p:embed/>
                </p:oleObj>
              </mc:Choice>
              <mc:Fallback>
                <p:oleObj name="Equation" r:id="rId7" imgW="952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897" y="4430782"/>
                        <a:ext cx="3396336" cy="315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92113" y="23080"/>
            <a:ext cx="204187" cy="45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074" tIns="50537" rIns="101074" bIns="50537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321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92113" y="447827"/>
            <a:ext cx="536906" cy="5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074" tIns="50537" rIns="101074" bIns="50537" numCol="1" anchor="ctr" anchorCtr="0" compatLnSpc="1">
            <a:prstTxWarp prst="textNoShape">
              <a:avLst/>
            </a:prstTxWarp>
            <a:spAutoFit/>
          </a:bodyPr>
          <a:lstStyle/>
          <a:p>
            <a:pPr indent="294810" defTabSz="1009023" eaLnBrk="0" hangingPunct="0">
              <a:tabLst>
                <a:tab pos="2920025" algn="ctr"/>
                <a:tab pos="5826011" algn="r"/>
              </a:tabLst>
            </a:pPr>
            <a:r>
              <a:rPr lang="en-US" altLang="zh-CN" sz="1105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995">
              <a:latin typeface="Arial" pitchFamily="34" charset="0"/>
            </a:endParaRPr>
          </a:p>
          <a:p>
            <a:pPr indent="294810" defTabSz="1009023" eaLnBrk="0" hangingPunct="0">
              <a:tabLst>
                <a:tab pos="2920025" algn="ctr"/>
                <a:tab pos="5826011" algn="r"/>
              </a:tabLst>
            </a:pPr>
            <a:endParaRPr lang="en-US" altLang="zh-CN" sz="1990">
              <a:latin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92113" y="679456"/>
            <a:ext cx="536906" cy="5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074" tIns="50537" rIns="101074" bIns="50537" numCol="1" anchor="ctr" anchorCtr="0" compatLnSpc="1">
            <a:prstTxWarp prst="textNoShape">
              <a:avLst/>
            </a:prstTxWarp>
            <a:spAutoFit/>
          </a:bodyPr>
          <a:lstStyle/>
          <a:p>
            <a:pPr indent="294810" defTabSz="1009023" eaLnBrk="0" hangingPunct="0">
              <a:tabLst>
                <a:tab pos="2920025" algn="ctr"/>
                <a:tab pos="5826011" algn="r"/>
              </a:tabLst>
            </a:pPr>
            <a:r>
              <a:rPr lang="en-US" altLang="zh-CN" sz="1105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995">
              <a:latin typeface="Arial" pitchFamily="34" charset="0"/>
            </a:endParaRPr>
          </a:p>
          <a:p>
            <a:pPr indent="294810" defTabSz="1009023" eaLnBrk="0" hangingPunct="0">
              <a:tabLst>
                <a:tab pos="2920025" algn="ctr"/>
                <a:tab pos="5826011" algn="r"/>
              </a:tabLst>
            </a:pPr>
            <a:endParaRPr lang="en-US" altLang="zh-CN" sz="1990">
              <a:latin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92113" y="1022087"/>
            <a:ext cx="536906" cy="2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074" tIns="50537" rIns="101074" bIns="50537" numCol="1" anchor="ctr" anchorCtr="0" compatLnSpc="1">
            <a:prstTxWarp prst="textNoShape">
              <a:avLst/>
            </a:prstTxWarp>
            <a:spAutoFit/>
          </a:bodyPr>
          <a:lstStyle/>
          <a:p>
            <a:pPr indent="294810" defTabSz="1009023" eaLnBrk="0" hangingPunct="0">
              <a:tabLst>
                <a:tab pos="2920025" algn="ctr"/>
                <a:tab pos="5826011" algn="r"/>
              </a:tabLst>
            </a:pPr>
            <a:r>
              <a:rPr lang="en-US" altLang="zh-CN" sz="1105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1990"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2113" y="-229606"/>
            <a:ext cx="204187" cy="45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074" tIns="50537" rIns="101074" bIns="50537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321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270443"/>
              </p:ext>
            </p:extLst>
          </p:nvPr>
        </p:nvGraphicFramePr>
        <p:xfrm>
          <a:off x="1767783" y="5027705"/>
          <a:ext cx="4109282" cy="63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" name="Equation" r:id="rId9" imgW="2794000" imgH="368300" progId="Equation.DSMT4">
                  <p:embed/>
                </p:oleObj>
              </mc:Choice>
              <mc:Fallback>
                <p:oleObj name="Equation" r:id="rId9" imgW="2794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783" y="5027705"/>
                        <a:ext cx="4109282" cy="6317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161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b="1" dirty="0">
                <a:latin typeface="Bell MT" panose="02020503060305020303" pitchFamily="18" charset="0"/>
              </a:rPr>
              <a:t>The Criteria of Identification 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814" y="1648582"/>
            <a:ext cx="9098432" cy="5156652"/>
          </a:xfrm>
        </p:spPr>
        <p:txBody>
          <a:bodyPr/>
          <a:lstStyle/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Level  Criterion: </a:t>
            </a:r>
            <a:r>
              <a:rPr lang="zh-CN" altLang="en-US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： </a:t>
            </a:r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Identifying  non linear between net export and GDP</a:t>
            </a:r>
          </a:p>
          <a:p>
            <a:endParaRPr lang="en-US" altLang="zh-CN" sz="3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One Order Criterion</a:t>
            </a:r>
            <a:r>
              <a:rPr lang="zh-CN" altLang="en-US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：</a:t>
            </a:r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Identifying  its changing rate</a:t>
            </a:r>
          </a:p>
          <a:p>
            <a:endParaRPr lang="en-US" altLang="zh-CN" sz="3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altLang="zh-CN" sz="1990" dirty="0">
              <a:latin typeface="+mn-ea"/>
            </a:endParaRPr>
          </a:p>
          <a:p>
            <a:endParaRPr lang="en-US" altLang="zh-CN" sz="1990" dirty="0">
              <a:latin typeface="+mn-ea"/>
            </a:endParaRPr>
          </a:p>
          <a:p>
            <a:endParaRPr lang="en-US" altLang="zh-CN" sz="1990" dirty="0">
              <a:latin typeface="+mn-ea"/>
            </a:endParaRPr>
          </a:p>
          <a:p>
            <a:endParaRPr lang="en-US" altLang="zh-CN" sz="1990" dirty="0">
              <a:latin typeface="+mn-ea"/>
            </a:endParaRPr>
          </a:p>
          <a:p>
            <a:endParaRPr lang="zh-CN" altLang="en-US" sz="1769" dirty="0"/>
          </a:p>
          <a:p>
            <a:endParaRPr lang="zh-CN" altLang="en-US" sz="2211" dirty="0">
              <a:latin typeface="+mn-ea"/>
            </a:endParaRPr>
          </a:p>
        </p:txBody>
      </p:sp>
      <p:graphicFrame>
        <p:nvGraphicFramePr>
          <p:cNvPr id="635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218516"/>
              </p:ext>
            </p:extLst>
          </p:nvPr>
        </p:nvGraphicFramePr>
        <p:xfrm>
          <a:off x="1477426" y="4644727"/>
          <a:ext cx="5957506" cy="108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Equation" r:id="rId3" imgW="2920680" imgH="545760" progId="Equation.DSMT4">
                  <p:embed/>
                </p:oleObj>
              </mc:Choice>
              <mc:Fallback>
                <p:oleObj name="Equation" r:id="rId3" imgW="29206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426" y="4644727"/>
                        <a:ext cx="5957506" cy="1081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696608"/>
              </p:ext>
            </p:extLst>
          </p:nvPr>
        </p:nvGraphicFramePr>
        <p:xfrm>
          <a:off x="882204" y="2750581"/>
          <a:ext cx="8158282" cy="52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Equation" r:id="rId5" imgW="4431960" imgH="291960" progId="Equation.DSMT4">
                  <p:embed/>
                </p:oleObj>
              </mc:Choice>
              <mc:Fallback>
                <p:oleObj name="Equation" r:id="rId5" imgW="4431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204" y="2750581"/>
                        <a:ext cx="8158282" cy="525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40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148" y="396255"/>
            <a:ext cx="7704856" cy="1042863"/>
          </a:xfrm>
        </p:spPr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Trade balance</a:t>
            </a:r>
            <a:r>
              <a:rPr lang="en-US" altLang="zh-CN" dirty="0"/>
              <a:t>: </a:t>
            </a:r>
            <a:r>
              <a:rPr lang="en-US" altLang="zh-CN" sz="2800" b="1" dirty="0">
                <a:latin typeface="Bell MT" panose="02020503060305020303" pitchFamily="18" charset="0"/>
              </a:rPr>
              <a:t>Missing term in the orthodoxy framework of international trade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Assuming constant TOT 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Ricardian Model</a:t>
            </a:r>
          </a:p>
          <a:p>
            <a:r>
              <a:rPr lang="en-US" altLang="zh-CN" sz="32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Dornmush</a:t>
            </a:r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</a:t>
            </a:r>
            <a:r>
              <a:rPr lang="en-US" altLang="zh-CN" sz="32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Sameulson</a:t>
            </a:r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-Fisher Model 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Learning From H-O-</a:t>
            </a:r>
            <a:r>
              <a:rPr lang="en-US" altLang="zh-CN" sz="32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Vanek</a:t>
            </a:r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endParaRPr lang="zh-CN" altLang="en-US" sz="3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69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41931" y="108223"/>
            <a:ext cx="7416823" cy="985843"/>
          </a:xfrm>
        </p:spPr>
        <p:txBody>
          <a:bodyPr/>
          <a:lstStyle/>
          <a:p>
            <a:pPr algn="ctr"/>
            <a:r>
              <a:rPr lang="en-US" altLang="zh-CN" sz="2800" b="1" dirty="0">
                <a:latin typeface="Bell MT" panose="02020503060305020303" pitchFamily="18" charset="0"/>
              </a:rPr>
              <a:t>Techniques in Econometrics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018963"/>
              </p:ext>
            </p:extLst>
          </p:nvPr>
        </p:nvGraphicFramePr>
        <p:xfrm>
          <a:off x="927959" y="2777440"/>
          <a:ext cx="8526484" cy="947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" name="Equation" r:id="rId3" imgW="4330440" imgH="444240" progId="Equation.DSMT4">
                  <p:embed/>
                </p:oleObj>
              </mc:Choice>
              <mc:Fallback>
                <p:oleObj name="Equation" r:id="rId3" imgW="4330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959" y="2777440"/>
                        <a:ext cx="8526484" cy="947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535379"/>
              </p:ext>
            </p:extLst>
          </p:nvPr>
        </p:nvGraphicFramePr>
        <p:xfrm>
          <a:off x="927959" y="4284687"/>
          <a:ext cx="8686126" cy="947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" name="Equation" r:id="rId5" imgW="4330440" imgH="419040" progId="Equation.DSMT4">
                  <p:embed/>
                </p:oleObj>
              </mc:Choice>
              <mc:Fallback>
                <p:oleObj name="Equation" r:id="rId5" imgW="43304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959" y="4284687"/>
                        <a:ext cx="8686126" cy="947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603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b="1" dirty="0" err="1">
                <a:latin typeface="Bell MT" panose="02020503060305020303" pitchFamily="18" charset="0"/>
              </a:rPr>
              <a:t>Triming</a:t>
            </a:r>
            <a:r>
              <a:rPr lang="en-US" altLang="zh-CN" sz="2800" b="1" dirty="0">
                <a:latin typeface="Bell MT" panose="02020503060305020303" pitchFamily="18" charset="0"/>
              </a:rPr>
              <a:t> Data 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686935" y="1964442"/>
            <a:ext cx="9098432" cy="4580814"/>
          </a:xfrm>
        </p:spPr>
        <p:txBody>
          <a:bodyPr/>
          <a:lstStyle/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Panel data at provincial level from 1995 thru-2011</a:t>
            </a:r>
          </a:p>
          <a:p>
            <a:r>
              <a:rPr lang="zh-CN" altLang="en-US" sz="2653" dirty="0">
                <a:latin typeface="+mj-ea"/>
                <a:ea typeface="+mj-ea"/>
              </a:rPr>
              <a:t>稳健性</a:t>
            </a:r>
            <a:r>
              <a:rPr lang="en-US" altLang="zh-CN" sz="2653" dirty="0">
                <a:latin typeface="+mj-ea"/>
                <a:ea typeface="+mj-ea"/>
              </a:rPr>
              <a:t>I</a:t>
            </a:r>
            <a:r>
              <a:rPr lang="zh-CN" altLang="en-US" sz="2653" dirty="0">
                <a:latin typeface="+mj-ea"/>
                <a:ea typeface="+mj-ea"/>
              </a:rPr>
              <a:t>：时序相关检验及改进</a:t>
            </a:r>
          </a:p>
          <a:p>
            <a:r>
              <a:rPr lang="zh-CN" altLang="en-US" sz="2653" dirty="0">
                <a:latin typeface="+mj-ea"/>
                <a:ea typeface="+mj-ea"/>
              </a:rPr>
              <a:t>稳健性</a:t>
            </a:r>
            <a:r>
              <a:rPr lang="en-US" altLang="zh-CN" sz="2653" dirty="0">
                <a:latin typeface="+mj-ea"/>
                <a:ea typeface="+mj-ea"/>
              </a:rPr>
              <a:t>II</a:t>
            </a:r>
            <a:r>
              <a:rPr lang="zh-CN" altLang="en-US" sz="2653" dirty="0">
                <a:latin typeface="+mj-ea"/>
                <a:ea typeface="+mj-ea"/>
              </a:rPr>
              <a:t>：空间相关检验及改进</a:t>
            </a:r>
          </a:p>
        </p:txBody>
      </p:sp>
    </p:spTree>
    <p:extLst>
      <p:ext uri="{BB962C8B-B14F-4D97-AF65-F5344CB8AC3E}">
        <p14:creationId xmlns:p14="http://schemas.microsoft.com/office/powerpoint/2010/main" val="934053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区域异质性分析</a:t>
            </a:r>
            <a:r>
              <a:rPr lang="en-US" altLang="zh-CN" dirty="0"/>
              <a:t>I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981" y="6012879"/>
            <a:ext cx="6416040" cy="792258"/>
          </a:xfrm>
        </p:spPr>
        <p:txBody>
          <a:bodyPr/>
          <a:lstStyle/>
          <a:p>
            <a:r>
              <a:rPr lang="en-US" altLang="zh-CN" dirty="0"/>
              <a:t>Aggregate Impact of </a:t>
            </a:r>
            <a:r>
              <a:rPr lang="zh-CN" altLang="en-US" dirty="0"/>
              <a:t> </a:t>
            </a:r>
            <a:r>
              <a:rPr lang="en-US" altLang="zh-CN" dirty="0"/>
              <a:t>Net Export on China’s Growth</a:t>
            </a:r>
            <a:endParaRPr lang="zh-CN" altLang="en-US" dirty="0"/>
          </a:p>
        </p:txBody>
      </p:sp>
      <p:pic>
        <p:nvPicPr>
          <p:cNvPr id="50182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888" b="2888"/>
          <a:stretch>
            <a:fillRect/>
          </a:stretch>
        </p:blipFill>
        <p:spPr bwMode="auto">
          <a:xfrm>
            <a:off x="2270897" y="2070107"/>
            <a:ext cx="6066207" cy="389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098228" y="324247"/>
            <a:ext cx="53467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  <a:ea typeface="黑体" pitchFamily="2" charset="-122"/>
                <a:cs typeface="+mj-cs"/>
              </a:rPr>
              <a:t>Aggregate Impact of </a:t>
            </a:r>
            <a:r>
              <a:rPr lang="zh-CN" altLang="en-US" sz="2800" b="1" dirty="0">
                <a:solidFill>
                  <a:schemeClr val="bg1"/>
                </a:solidFill>
                <a:latin typeface="Bell MT" panose="02020503060305020303" pitchFamily="18" charset="0"/>
                <a:ea typeface="黑体" pitchFamily="2" charset="-122"/>
                <a:cs typeface="+mj-cs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  <a:ea typeface="黑体" pitchFamily="2" charset="-122"/>
                <a:cs typeface="+mj-cs"/>
              </a:rPr>
              <a:t>Net Export on China’s Growth</a:t>
            </a:r>
            <a:endParaRPr lang="zh-CN" altLang="en-US" sz="2800" b="1" dirty="0">
              <a:solidFill>
                <a:schemeClr val="bg1"/>
              </a:solidFill>
              <a:latin typeface="Bell MT" panose="02020503060305020303" pitchFamily="18" charset="0"/>
              <a:ea typeface="黑体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9707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124" y="190598"/>
            <a:ext cx="7632848" cy="1258887"/>
          </a:xfrm>
        </p:spPr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Heterogeneity analysis  :Municipalities under the Central Government vs The Rest of China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pic>
        <p:nvPicPr>
          <p:cNvPr id="51403" name="Picture 2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38425" y="2260600"/>
            <a:ext cx="53244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本占位符 3"/>
          <p:cNvSpPr>
            <a:spLocks noGrp="1"/>
          </p:cNvSpPr>
          <p:nvPr>
            <p:ph type="body" sz="half" idx="4294967295"/>
          </p:nvPr>
        </p:nvSpPr>
        <p:spPr>
          <a:xfrm>
            <a:off x="0" y="5918200"/>
            <a:ext cx="6416675" cy="887413"/>
          </a:xfrm>
        </p:spPr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6207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区域异质性分析</a:t>
            </a:r>
            <a:r>
              <a:rPr lang="en-US" altLang="zh-CN" dirty="0"/>
              <a:t>III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三大经济带</a:t>
            </a:r>
            <a:r>
              <a:rPr lang="en-US" altLang="zh-CN" dirty="0" err="1"/>
              <a:t>vs</a:t>
            </a:r>
            <a:r>
              <a:rPr lang="zh-CN" altLang="en-US" dirty="0"/>
              <a:t>非三大经济带</a:t>
            </a: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669" r="4669"/>
          <a:stretch>
            <a:fillRect/>
          </a:stretch>
        </p:blipFill>
        <p:spPr bwMode="auto">
          <a:xfrm>
            <a:off x="1530276" y="1380981"/>
            <a:ext cx="6416040" cy="453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62124" y="114446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  <a:ea typeface="黑体" pitchFamily="2" charset="-122"/>
                <a:cs typeface="+mj-cs"/>
              </a:rPr>
              <a:t>Heterogeneity analysis  :</a:t>
            </a:r>
            <a:b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  <a:ea typeface="黑体" pitchFamily="2" charset="-122"/>
                <a:cs typeface="+mj-cs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  <a:ea typeface="黑体" pitchFamily="2" charset="-122"/>
                <a:cs typeface="+mj-cs"/>
              </a:rPr>
              <a:t>3  Economic Belts vs The Rest of China</a:t>
            </a:r>
            <a:endParaRPr lang="zh-CN" altLang="en-US" sz="2800" b="1" dirty="0">
              <a:solidFill>
                <a:schemeClr val="bg1"/>
              </a:solidFill>
              <a:latin typeface="Bell MT" panose="02020503060305020303" pitchFamily="18" charset="0"/>
              <a:ea typeface="黑体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0242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区域异质性分析</a:t>
            </a:r>
            <a:r>
              <a:rPr lang="en-US" altLang="zh-CN" dirty="0"/>
              <a:t>IV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沿海地区</a:t>
            </a:r>
            <a:r>
              <a:rPr lang="en-US" altLang="zh-CN" dirty="0" err="1"/>
              <a:t>vs</a:t>
            </a:r>
            <a:r>
              <a:rPr lang="zh-CN" altLang="en-US" dirty="0"/>
              <a:t>非沿海地区</a:t>
            </a: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890" r="4890"/>
          <a:stretch>
            <a:fillRect/>
          </a:stretch>
        </p:blipFill>
        <p:spPr bwMode="auto">
          <a:xfrm>
            <a:off x="1746300" y="1791654"/>
            <a:ext cx="6416040" cy="453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594172" y="180652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  <a:ea typeface="黑体" pitchFamily="2" charset="-122"/>
              </a:rPr>
              <a:t>Heterogeneity analysis  :</a:t>
            </a:r>
            <a:b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  <a:ea typeface="黑体" pitchFamily="2" charset="-122"/>
              </a:rPr>
            </a:br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  <a:ea typeface="黑体" pitchFamily="2" charset="-122"/>
              </a:rPr>
              <a:t>The Coastal Area vs The Rest of China</a:t>
            </a:r>
            <a:endParaRPr lang="zh-CN" altLang="en-US" sz="2400" b="1" dirty="0">
              <a:solidFill>
                <a:schemeClr val="bg1"/>
              </a:solidFill>
              <a:latin typeface="Bell MT" panose="02020503060305020303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51252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区域异质性分析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: </a:t>
            </a:r>
            <a:r>
              <a:rPr lang="zh-CN" altLang="en-US" dirty="0"/>
              <a:t>东、中、西部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39" r="1639"/>
          <a:stretch>
            <a:fillRect/>
          </a:stretch>
        </p:blipFill>
        <p:spPr bwMode="auto">
          <a:xfrm>
            <a:off x="1674292" y="1380981"/>
            <a:ext cx="6065505" cy="453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026220" y="360668"/>
            <a:ext cx="53467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Bell MT" panose="02020503060305020303" pitchFamily="18" charset="0"/>
                <a:ea typeface="黑体" pitchFamily="2" charset="-122"/>
              </a:rPr>
              <a:t>Heterogeneity analysis  :</a:t>
            </a:r>
            <a:br>
              <a:rPr lang="en-US" altLang="zh-CN" sz="2000" b="1" dirty="0">
                <a:solidFill>
                  <a:schemeClr val="bg1"/>
                </a:solidFill>
                <a:latin typeface="Bell MT" panose="02020503060305020303" pitchFamily="18" charset="0"/>
                <a:ea typeface="黑体" pitchFamily="2" charset="-122"/>
              </a:rPr>
            </a:br>
            <a:r>
              <a:rPr lang="en-US" altLang="zh-CN" sz="2000" b="1" dirty="0">
                <a:solidFill>
                  <a:schemeClr val="bg1"/>
                </a:solidFill>
                <a:latin typeface="Bell MT" panose="02020503060305020303" pitchFamily="18" charset="0"/>
                <a:ea typeface="黑体" pitchFamily="2" charset="-122"/>
              </a:rPr>
              <a:t>Cross Eastern, Central and Western Area</a:t>
            </a:r>
            <a:endParaRPr lang="zh-CN" altLang="en-US" sz="2000" b="1" dirty="0">
              <a:solidFill>
                <a:schemeClr val="bg1"/>
              </a:solidFill>
              <a:latin typeface="Bell MT" panose="02020503060305020303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5787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Policy implications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Decoupling vs globalization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Internal balance vs external balance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Comprehensive external  balance </a:t>
            </a:r>
            <a:endParaRPr lang="zh-CN" altLang="en-US" sz="3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34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E:\KJ工作\人大商学院\院宣\王越华\A\人大ppt_A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703513" y="6542088"/>
            <a:ext cx="7500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1400">
                <a:latin typeface="黑体" pitchFamily="2" charset="-122"/>
                <a:ea typeface="黑体" pitchFamily="2" charset="-122"/>
              </a:rPr>
              <a:t>地址：北京海淀区中国人民大学</a:t>
            </a:r>
          </a:p>
          <a:p>
            <a:pPr algn="r"/>
            <a:r>
              <a:rPr lang="zh-CN" altLang="en-US" sz="1400">
                <a:latin typeface="黑体" pitchFamily="2" charset="-122"/>
                <a:ea typeface="黑体" pitchFamily="2" charset="-122"/>
              </a:rPr>
              <a:t>电话：</a:t>
            </a:r>
            <a:r>
              <a:rPr lang="en-US" altLang="zh-CN" sz="1400">
                <a:latin typeface="黑体" pitchFamily="2" charset="-122"/>
                <a:ea typeface="黑体" pitchFamily="2" charset="-122"/>
              </a:rPr>
              <a:t>010-         </a:t>
            </a:r>
            <a:r>
              <a:rPr lang="zh-CN" altLang="en-US" sz="1400">
                <a:latin typeface="黑体" pitchFamily="2" charset="-122"/>
                <a:ea typeface="黑体" pitchFamily="2" charset="-122"/>
              </a:rPr>
              <a:t>传真：</a:t>
            </a:r>
            <a:r>
              <a:rPr lang="en-US" altLang="zh-CN" sz="1400">
                <a:latin typeface="黑体" pitchFamily="2" charset="-122"/>
                <a:ea typeface="黑体" pitchFamily="2" charset="-122"/>
              </a:rPr>
              <a:t>010-       </a:t>
            </a:r>
            <a:r>
              <a:rPr lang="zh-CN" altLang="en-US" sz="1400">
                <a:latin typeface="黑体" pitchFamily="2" charset="-122"/>
                <a:ea typeface="黑体" pitchFamily="2" charset="-122"/>
              </a:rPr>
              <a:t>电邮：</a:t>
            </a:r>
            <a:endParaRPr lang="en-US" altLang="zh-CN" sz="1400">
              <a:latin typeface="黑体" pitchFamily="2" charset="-122"/>
              <a:ea typeface="黑体" pitchFamily="2" charset="-122"/>
            </a:endParaRPr>
          </a:p>
          <a:p>
            <a:pPr algn="r"/>
            <a:r>
              <a:rPr lang="zh-CN" altLang="en-US" sz="1400">
                <a:latin typeface="黑体" pitchFamily="2" charset="-122"/>
                <a:ea typeface="黑体" pitchFamily="2" charset="-122"/>
              </a:rPr>
              <a:t>网址：</a:t>
            </a:r>
            <a:r>
              <a:rPr lang="en-US" altLang="zh-CN" sz="1400">
                <a:latin typeface="黑体" pitchFamily="2" charset="-122"/>
                <a:ea typeface="黑体" pitchFamily="2" charset="-122"/>
                <a:hlinkClick r:id="rId3"/>
              </a:rPr>
              <a:t>http://rbs.org.cn</a:t>
            </a:r>
            <a:endParaRPr lang="en-US" altLang="zh-CN" sz="1400">
              <a:latin typeface="黑体" pitchFamily="2" charset="-122"/>
              <a:ea typeface="黑体" pitchFamily="2" charset="-122"/>
            </a:endParaRPr>
          </a:p>
          <a:p>
            <a:pPr algn="r"/>
            <a:endParaRPr lang="zh-CN" altLang="en-US" sz="140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858" y="0"/>
            <a:ext cx="8569431" cy="1260210"/>
          </a:xfrm>
        </p:spPr>
        <p:txBody>
          <a:bodyPr/>
          <a:lstStyle/>
          <a:p>
            <a:pPr algn="ctr" eaLnBrk="1" hangingPunct="1"/>
            <a:r>
              <a:rPr lang="en-US" altLang="zh-CN" sz="2800" b="1" dirty="0">
                <a:latin typeface="Bell MT" panose="02020503060305020303" pitchFamily="18" charset="0"/>
              </a:rPr>
              <a:t>Ricardian Model</a:t>
            </a:r>
          </a:p>
        </p:txBody>
      </p:sp>
      <p:sp>
        <p:nvSpPr>
          <p:cNvPr id="39939" name="Rectangle 3"/>
          <p:cNvSpPr>
            <a:spLocks noGrp="1" noChangeArrowheads="1" noTextEdit="1"/>
          </p:cNvSpPr>
          <p:nvPr>
            <p:ph type="chart" idx="1"/>
          </p:nvPr>
        </p:nvSpPr>
        <p:spPr>
          <a:xfrm flipH="1" flipV="1">
            <a:off x="977971" y="0"/>
            <a:ext cx="84014" cy="166278"/>
          </a:xfrm>
        </p:spPr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238181" y="2184364"/>
            <a:ext cx="6553094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2238181" y="2268379"/>
            <a:ext cx="0" cy="436872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2322195" y="6553094"/>
            <a:ext cx="6553094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8791275" y="2184365"/>
            <a:ext cx="0" cy="436872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3246349" y="3024505"/>
            <a:ext cx="554492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3246349" y="3024505"/>
            <a:ext cx="0" cy="352858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>
            <a:off x="4086489" y="3696617"/>
            <a:ext cx="470478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>
            <a:off x="4086490" y="3696617"/>
            <a:ext cx="0" cy="285647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39948" name="Line 13"/>
          <p:cNvSpPr>
            <a:spLocks noChangeShapeType="1"/>
          </p:cNvSpPr>
          <p:nvPr/>
        </p:nvSpPr>
        <p:spPr bwMode="auto">
          <a:xfrm>
            <a:off x="2238181" y="2184364"/>
            <a:ext cx="1848309" cy="151225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>
            <a:off x="3246349" y="5040841"/>
            <a:ext cx="554492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39950" name="Line 15"/>
          <p:cNvSpPr>
            <a:spLocks noChangeShapeType="1"/>
          </p:cNvSpPr>
          <p:nvPr/>
        </p:nvSpPr>
        <p:spPr bwMode="auto">
          <a:xfrm>
            <a:off x="6354868" y="3024505"/>
            <a:ext cx="0" cy="352858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39951" name="Text Box 16"/>
          <p:cNvSpPr txBox="1">
            <a:spLocks noChangeArrowheads="1"/>
          </p:cNvSpPr>
          <p:nvPr/>
        </p:nvSpPr>
        <p:spPr bwMode="auto">
          <a:xfrm>
            <a:off x="4674588" y="2436407"/>
            <a:ext cx="1932323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985">
                <a:latin typeface="Times New Roman" panose="02020603050405020304" pitchFamily="18" charset="0"/>
              </a:rPr>
              <a:t>Home Country</a:t>
            </a:r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 rot="10800000" flipH="1" flipV="1">
            <a:off x="2496324" y="3612603"/>
            <a:ext cx="490134" cy="184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985">
                <a:latin typeface="Times New Roman" panose="02020603050405020304" pitchFamily="18" charset="0"/>
              </a:rPr>
              <a:t>Foreign Country</a:t>
            </a:r>
          </a:p>
        </p:txBody>
      </p:sp>
      <p:sp>
        <p:nvSpPr>
          <p:cNvPr id="39953" name="Text Box 19"/>
          <p:cNvSpPr txBox="1">
            <a:spLocks noChangeArrowheads="1"/>
          </p:cNvSpPr>
          <p:nvPr/>
        </p:nvSpPr>
        <p:spPr bwMode="auto">
          <a:xfrm>
            <a:off x="4590574" y="3192533"/>
            <a:ext cx="1008168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985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39954" name="Text Box 20"/>
          <p:cNvSpPr txBox="1">
            <a:spLocks noChangeArrowheads="1"/>
          </p:cNvSpPr>
          <p:nvPr/>
        </p:nvSpPr>
        <p:spPr bwMode="auto">
          <a:xfrm>
            <a:off x="6774939" y="3192533"/>
            <a:ext cx="1428238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985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39955" name="Text Box 21"/>
          <p:cNvSpPr txBox="1">
            <a:spLocks noChangeArrowheads="1"/>
          </p:cNvSpPr>
          <p:nvPr/>
        </p:nvSpPr>
        <p:spPr bwMode="auto">
          <a:xfrm>
            <a:off x="3430078" y="3864645"/>
            <a:ext cx="490134" cy="6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985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39956" name="Text Box 24"/>
          <p:cNvSpPr txBox="1">
            <a:spLocks noChangeArrowheads="1"/>
          </p:cNvSpPr>
          <p:nvPr/>
        </p:nvSpPr>
        <p:spPr bwMode="auto">
          <a:xfrm>
            <a:off x="3512341" y="5292884"/>
            <a:ext cx="490134" cy="8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985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39957" name="Text Box 25"/>
          <p:cNvSpPr txBox="1">
            <a:spLocks noChangeArrowheads="1"/>
          </p:cNvSpPr>
          <p:nvPr/>
        </p:nvSpPr>
        <p:spPr bwMode="auto">
          <a:xfrm>
            <a:off x="4254517" y="3864646"/>
            <a:ext cx="2016337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985">
                <a:latin typeface="Times New Roman" panose="02020603050405020304" pitchFamily="18" charset="0"/>
              </a:rPr>
              <a:t>X:    2.2</a:t>
            </a:r>
          </a:p>
        </p:txBody>
      </p:sp>
      <p:sp>
        <p:nvSpPr>
          <p:cNvPr id="39958" name="Text Box 27"/>
          <p:cNvSpPr txBox="1">
            <a:spLocks noChangeArrowheads="1"/>
          </p:cNvSpPr>
          <p:nvPr/>
        </p:nvSpPr>
        <p:spPr bwMode="auto">
          <a:xfrm>
            <a:off x="4422546" y="4284716"/>
            <a:ext cx="1932323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985">
                <a:latin typeface="Times New Roman" panose="02020603050405020304" pitchFamily="18" charset="0"/>
              </a:rPr>
              <a:t> Y:    2.125</a:t>
            </a:r>
          </a:p>
        </p:txBody>
      </p:sp>
      <p:sp>
        <p:nvSpPr>
          <p:cNvPr id="39959" name="Text Box 29"/>
          <p:cNvSpPr txBox="1">
            <a:spLocks noChangeArrowheads="1"/>
          </p:cNvSpPr>
          <p:nvPr/>
        </p:nvSpPr>
        <p:spPr bwMode="auto">
          <a:xfrm>
            <a:off x="6606910" y="5124856"/>
            <a:ext cx="2016337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985">
                <a:latin typeface="Times New Roman" panose="02020603050405020304" pitchFamily="18" charset="0"/>
              </a:rPr>
              <a:t>X：2</a:t>
            </a:r>
          </a:p>
        </p:txBody>
      </p:sp>
      <p:sp>
        <p:nvSpPr>
          <p:cNvPr id="39960" name="Text Box 30"/>
          <p:cNvSpPr txBox="1">
            <a:spLocks noChangeArrowheads="1"/>
          </p:cNvSpPr>
          <p:nvPr/>
        </p:nvSpPr>
        <p:spPr bwMode="auto">
          <a:xfrm>
            <a:off x="6690924" y="5712954"/>
            <a:ext cx="1932323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985">
                <a:latin typeface="Times New Roman" panose="02020603050405020304" pitchFamily="18" charset="0"/>
              </a:rPr>
              <a:t>Y:   2</a:t>
            </a:r>
          </a:p>
        </p:txBody>
      </p:sp>
      <p:sp>
        <p:nvSpPr>
          <p:cNvPr id="39961" name="Text Box 31"/>
          <p:cNvSpPr txBox="1">
            <a:spLocks noChangeArrowheads="1"/>
          </p:cNvSpPr>
          <p:nvPr/>
        </p:nvSpPr>
        <p:spPr bwMode="auto">
          <a:xfrm>
            <a:off x="4086489" y="5124856"/>
            <a:ext cx="2268379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985">
                <a:latin typeface="Times New Roman" panose="02020603050405020304" pitchFamily="18" charset="0"/>
              </a:rPr>
              <a:t>X:   3.2</a:t>
            </a:r>
          </a:p>
        </p:txBody>
      </p:sp>
      <p:sp>
        <p:nvSpPr>
          <p:cNvPr id="39962" name="Text Box 32"/>
          <p:cNvSpPr txBox="1">
            <a:spLocks noChangeArrowheads="1"/>
          </p:cNvSpPr>
          <p:nvPr/>
        </p:nvSpPr>
        <p:spPr bwMode="auto">
          <a:xfrm>
            <a:off x="4531065" y="5788217"/>
            <a:ext cx="1235706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985">
                <a:latin typeface="Times New Roman" panose="02020603050405020304" pitchFamily="18" charset="0"/>
              </a:rPr>
              <a:t>Y:   1</a:t>
            </a:r>
          </a:p>
        </p:txBody>
      </p:sp>
      <p:sp>
        <p:nvSpPr>
          <p:cNvPr id="39963" name="Text Box 33"/>
          <p:cNvSpPr txBox="1">
            <a:spLocks noChangeArrowheads="1"/>
          </p:cNvSpPr>
          <p:nvPr/>
        </p:nvSpPr>
        <p:spPr bwMode="auto">
          <a:xfrm>
            <a:off x="6858953" y="3948660"/>
            <a:ext cx="1428238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985">
                <a:latin typeface="Times New Roman" panose="02020603050405020304" pitchFamily="18" charset="0"/>
              </a:rPr>
              <a:t>X:  1</a:t>
            </a:r>
          </a:p>
        </p:txBody>
      </p:sp>
      <p:sp>
        <p:nvSpPr>
          <p:cNvPr id="39964" name="Text Box 34"/>
          <p:cNvSpPr txBox="1">
            <a:spLocks noChangeArrowheads="1"/>
          </p:cNvSpPr>
          <p:nvPr/>
        </p:nvSpPr>
        <p:spPr bwMode="auto">
          <a:xfrm>
            <a:off x="7026980" y="4536758"/>
            <a:ext cx="1764295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985">
                <a:latin typeface="Times New Roman" panose="02020603050405020304" pitchFamily="18" charset="0"/>
              </a:rPr>
              <a:t>Y:    3.125</a:t>
            </a:r>
          </a:p>
        </p:txBody>
      </p:sp>
    </p:spTree>
    <p:extLst>
      <p:ext uri="{BB962C8B-B14F-4D97-AF65-F5344CB8AC3E}">
        <p14:creationId xmlns:p14="http://schemas.microsoft.com/office/powerpoint/2010/main" val="286681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858" y="315053"/>
            <a:ext cx="8569431" cy="1260210"/>
          </a:xfrm>
        </p:spPr>
        <p:txBody>
          <a:bodyPr/>
          <a:lstStyle/>
          <a:p>
            <a:pPr algn="ctr">
              <a:defRPr/>
            </a:pPr>
            <a:r>
              <a:rPr lang="en-US" altLang="zh-CN" sz="2800" b="1" dirty="0">
                <a:latin typeface="Bell MT" panose="02020503060305020303" pitchFamily="18" charset="0"/>
              </a:rPr>
              <a:t>The case with two–product</a:t>
            </a: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 flipV="1">
            <a:off x="2406209" y="2436407"/>
            <a:ext cx="0" cy="41166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2406209" y="6553094"/>
            <a:ext cx="672112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2406209" y="5040841"/>
            <a:ext cx="14282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3834448" y="3780631"/>
            <a:ext cx="0" cy="126021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3918462" y="3780631"/>
            <a:ext cx="117619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5094658" y="2856477"/>
            <a:ext cx="0" cy="92415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47113" name="Freeform 9"/>
          <p:cNvSpPr>
            <a:spLocks/>
          </p:cNvSpPr>
          <p:nvPr/>
        </p:nvSpPr>
        <p:spPr bwMode="auto">
          <a:xfrm>
            <a:off x="2910293" y="3948659"/>
            <a:ext cx="1848309" cy="2016337"/>
          </a:xfrm>
          <a:custGeom>
            <a:avLst/>
            <a:gdLst>
              <a:gd name="T0" fmla="*/ 0 w 1056"/>
              <a:gd name="T1" fmla="*/ 0 h 1152"/>
              <a:gd name="T2" fmla="*/ 2147483646 w 1056"/>
              <a:gd name="T3" fmla="*/ 2147483646 h 1152"/>
              <a:gd name="T4" fmla="*/ 2147483646 w 1056"/>
              <a:gd name="T5" fmla="*/ 2147483646 h 1152"/>
              <a:gd name="T6" fmla="*/ 2147483646 w 1056"/>
              <a:gd name="T7" fmla="*/ 2147483646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1152"/>
              <a:gd name="T14" fmla="*/ 1056 w 1056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1152">
                <a:moveTo>
                  <a:pt x="0" y="0"/>
                </a:moveTo>
                <a:cubicBezTo>
                  <a:pt x="8" y="248"/>
                  <a:pt x="16" y="496"/>
                  <a:pt x="144" y="672"/>
                </a:cubicBezTo>
                <a:cubicBezTo>
                  <a:pt x="272" y="848"/>
                  <a:pt x="616" y="976"/>
                  <a:pt x="768" y="1056"/>
                </a:cubicBezTo>
                <a:cubicBezTo>
                  <a:pt x="920" y="1136"/>
                  <a:pt x="988" y="1144"/>
                  <a:pt x="1056" y="1152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47114" name="Freeform 10"/>
          <p:cNvSpPr>
            <a:spLocks/>
          </p:cNvSpPr>
          <p:nvPr/>
        </p:nvSpPr>
        <p:spPr bwMode="auto">
          <a:xfrm>
            <a:off x="3246349" y="3360561"/>
            <a:ext cx="1596267" cy="1428238"/>
          </a:xfrm>
          <a:custGeom>
            <a:avLst/>
            <a:gdLst>
              <a:gd name="T0" fmla="*/ 0 w 912"/>
              <a:gd name="T1" fmla="*/ 0 h 816"/>
              <a:gd name="T2" fmla="*/ 2147483646 w 912"/>
              <a:gd name="T3" fmla="*/ 2147483646 h 816"/>
              <a:gd name="T4" fmla="*/ 2147483646 w 912"/>
              <a:gd name="T5" fmla="*/ 2147483646 h 816"/>
              <a:gd name="T6" fmla="*/ 0 60000 65536"/>
              <a:gd name="T7" fmla="*/ 0 60000 65536"/>
              <a:gd name="T8" fmla="*/ 0 60000 65536"/>
              <a:gd name="T9" fmla="*/ 0 w 912"/>
              <a:gd name="T10" fmla="*/ 0 h 816"/>
              <a:gd name="T11" fmla="*/ 912 w 91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816">
                <a:moveTo>
                  <a:pt x="0" y="0"/>
                </a:moveTo>
                <a:cubicBezTo>
                  <a:pt x="92" y="220"/>
                  <a:pt x="184" y="440"/>
                  <a:pt x="336" y="576"/>
                </a:cubicBezTo>
                <a:cubicBezTo>
                  <a:pt x="488" y="712"/>
                  <a:pt x="700" y="764"/>
                  <a:pt x="912" y="816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47115" name="Freeform 11"/>
          <p:cNvSpPr>
            <a:spLocks/>
          </p:cNvSpPr>
          <p:nvPr/>
        </p:nvSpPr>
        <p:spPr bwMode="auto">
          <a:xfrm>
            <a:off x="3498391" y="3108519"/>
            <a:ext cx="2436407" cy="882147"/>
          </a:xfrm>
          <a:custGeom>
            <a:avLst/>
            <a:gdLst>
              <a:gd name="T0" fmla="*/ 0 w 1392"/>
              <a:gd name="T1" fmla="*/ 0 h 504"/>
              <a:gd name="T2" fmla="*/ 2147483646 w 1392"/>
              <a:gd name="T3" fmla="*/ 2147483646 h 504"/>
              <a:gd name="T4" fmla="*/ 2147483646 w 1392"/>
              <a:gd name="T5" fmla="*/ 2147483646 h 504"/>
              <a:gd name="T6" fmla="*/ 2147483646 w 1392"/>
              <a:gd name="T7" fmla="*/ 2147483646 h 504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504"/>
              <a:gd name="T14" fmla="*/ 1392 w 1392"/>
              <a:gd name="T15" fmla="*/ 504 h 5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504">
                <a:moveTo>
                  <a:pt x="0" y="0"/>
                </a:moveTo>
                <a:cubicBezTo>
                  <a:pt x="208" y="180"/>
                  <a:pt x="416" y="360"/>
                  <a:pt x="624" y="432"/>
                </a:cubicBezTo>
                <a:cubicBezTo>
                  <a:pt x="832" y="504"/>
                  <a:pt x="1120" y="440"/>
                  <a:pt x="1248" y="432"/>
                </a:cubicBezTo>
                <a:cubicBezTo>
                  <a:pt x="1376" y="424"/>
                  <a:pt x="1384" y="404"/>
                  <a:pt x="1392" y="384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H="1">
            <a:off x="2406209" y="3780631"/>
            <a:ext cx="1344224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graphicFrame>
        <p:nvGraphicFramePr>
          <p:cNvPr id="47117" name="Object 2"/>
          <p:cNvGraphicFramePr>
            <a:graphicFrameLocks noChangeAspect="1"/>
          </p:cNvGraphicFramePr>
          <p:nvPr/>
        </p:nvGraphicFramePr>
        <p:xfrm>
          <a:off x="1145999" y="2604435"/>
          <a:ext cx="924154" cy="588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" name="Equation" r:id="rId3" imgW="381000" imgH="228600" progId="Equation.3">
                  <p:embed/>
                </p:oleObj>
              </mc:Choice>
              <mc:Fallback>
                <p:oleObj name="Equation" r:id="rId3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999" y="2604435"/>
                        <a:ext cx="924154" cy="588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956923"/>
              </p:ext>
            </p:extLst>
          </p:nvPr>
        </p:nvGraphicFramePr>
        <p:xfrm>
          <a:off x="5593824" y="3206742"/>
          <a:ext cx="997667" cy="1092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" name="Equation" r:id="rId5" imgW="177569" imgH="215619" progId="Equation.3">
                  <p:embed/>
                </p:oleObj>
              </mc:Choice>
              <mc:Fallback>
                <p:oleObj name="Equation" r:id="rId5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824" y="3206742"/>
                        <a:ext cx="997667" cy="1092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0" name="Object 5"/>
          <p:cNvGraphicFramePr>
            <a:graphicFrameLocks noChangeAspect="1"/>
          </p:cNvGraphicFramePr>
          <p:nvPr/>
        </p:nvGraphicFramePr>
        <p:xfrm>
          <a:off x="4086489" y="5628940"/>
          <a:ext cx="652860" cy="840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" name="Equation" r:id="rId7" imgW="177646" imgH="228402" progId="Equation.3">
                  <p:embed/>
                </p:oleObj>
              </mc:Choice>
              <mc:Fallback>
                <p:oleObj name="Equation" r:id="rId7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489" y="5628940"/>
                        <a:ext cx="652860" cy="840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3834448" y="5124856"/>
            <a:ext cx="0" cy="14282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graphicFrame>
        <p:nvGraphicFramePr>
          <p:cNvPr id="47122" name="Object 6"/>
          <p:cNvGraphicFramePr>
            <a:graphicFrameLocks noChangeAspect="1"/>
          </p:cNvGraphicFramePr>
          <p:nvPr/>
        </p:nvGraphicFramePr>
        <p:xfrm>
          <a:off x="2826279" y="6385066"/>
          <a:ext cx="1260210" cy="840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1" name="Equation" r:id="rId9" imgW="266469" imgH="431425" progId="Equation.3">
                  <p:embed/>
                </p:oleObj>
              </mc:Choice>
              <mc:Fallback>
                <p:oleObj name="Equation" r:id="rId9" imgW="266469" imgH="4314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279" y="6385066"/>
                        <a:ext cx="1260210" cy="840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3" name="Object 7"/>
          <p:cNvGraphicFramePr>
            <a:graphicFrameLocks noChangeAspect="1"/>
          </p:cNvGraphicFramePr>
          <p:nvPr/>
        </p:nvGraphicFramePr>
        <p:xfrm>
          <a:off x="5010644" y="6385066"/>
          <a:ext cx="924154" cy="92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2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644" y="6385066"/>
                        <a:ext cx="924154" cy="924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27370"/>
              </p:ext>
            </p:extLst>
          </p:nvPr>
        </p:nvGraphicFramePr>
        <p:xfrm>
          <a:off x="5010644" y="4298925"/>
          <a:ext cx="1128144" cy="921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"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10644" y="4298925"/>
                        <a:ext cx="1128144" cy="921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28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2124" y="315052"/>
            <a:ext cx="7056784" cy="945158"/>
          </a:xfrm>
        </p:spPr>
        <p:txBody>
          <a:bodyPr/>
          <a:lstStyle/>
          <a:p>
            <a:pPr algn="ctr">
              <a:defRPr/>
            </a:pPr>
            <a:r>
              <a:rPr lang="en-US" altLang="zh-CN" sz="2800" b="1" dirty="0">
                <a:latin typeface="Bell MT" panose="02020503060305020303" pitchFamily="18" charset="0"/>
              </a:rPr>
              <a:t>The case with multi-product</a:t>
            </a: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 flipV="1">
            <a:off x="2070153" y="2688449"/>
            <a:ext cx="0" cy="428471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2070153" y="6889150"/>
            <a:ext cx="62170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48133" name="Freeform 5"/>
          <p:cNvSpPr>
            <a:spLocks/>
          </p:cNvSpPr>
          <p:nvPr/>
        </p:nvSpPr>
        <p:spPr bwMode="auto">
          <a:xfrm>
            <a:off x="3414377" y="3108519"/>
            <a:ext cx="4704786" cy="2940491"/>
          </a:xfrm>
          <a:custGeom>
            <a:avLst/>
            <a:gdLst>
              <a:gd name="T0" fmla="*/ 0 w 2688"/>
              <a:gd name="T1" fmla="*/ 0 h 1680"/>
              <a:gd name="T2" fmla="*/ 2147483646 w 2688"/>
              <a:gd name="T3" fmla="*/ 2147483646 h 1680"/>
              <a:gd name="T4" fmla="*/ 2147483646 w 2688"/>
              <a:gd name="T5" fmla="*/ 2147483646 h 1680"/>
              <a:gd name="T6" fmla="*/ 0 60000 65536"/>
              <a:gd name="T7" fmla="*/ 0 60000 65536"/>
              <a:gd name="T8" fmla="*/ 0 60000 65536"/>
              <a:gd name="T9" fmla="*/ 0 w 2688"/>
              <a:gd name="T10" fmla="*/ 0 h 1680"/>
              <a:gd name="T11" fmla="*/ 2688 w 2688"/>
              <a:gd name="T12" fmla="*/ 1680 h 1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8" h="1680">
                <a:moveTo>
                  <a:pt x="0" y="0"/>
                </a:moveTo>
                <a:cubicBezTo>
                  <a:pt x="232" y="388"/>
                  <a:pt x="464" y="776"/>
                  <a:pt x="912" y="1056"/>
                </a:cubicBezTo>
                <a:cubicBezTo>
                  <a:pt x="1360" y="1336"/>
                  <a:pt x="2024" y="1508"/>
                  <a:pt x="2688" y="1680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sp>
        <p:nvSpPr>
          <p:cNvPr id="48134" name="Freeform 6"/>
          <p:cNvSpPr>
            <a:spLocks/>
          </p:cNvSpPr>
          <p:nvPr/>
        </p:nvSpPr>
        <p:spPr bwMode="auto">
          <a:xfrm>
            <a:off x="2742265" y="2940491"/>
            <a:ext cx="3472580" cy="3094517"/>
          </a:xfrm>
          <a:custGeom>
            <a:avLst/>
            <a:gdLst>
              <a:gd name="T0" fmla="*/ 0 w 1984"/>
              <a:gd name="T1" fmla="*/ 2147483646 h 1768"/>
              <a:gd name="T2" fmla="*/ 2147483646 w 1984"/>
              <a:gd name="T3" fmla="*/ 2147483646 h 1768"/>
              <a:gd name="T4" fmla="*/ 2147483646 w 1984"/>
              <a:gd name="T5" fmla="*/ 2147483646 h 1768"/>
              <a:gd name="T6" fmla="*/ 2147483646 w 1984"/>
              <a:gd name="T7" fmla="*/ 2147483646 h 1768"/>
              <a:gd name="T8" fmla="*/ 0 60000 65536"/>
              <a:gd name="T9" fmla="*/ 0 60000 65536"/>
              <a:gd name="T10" fmla="*/ 0 60000 65536"/>
              <a:gd name="T11" fmla="*/ 0 60000 65536"/>
              <a:gd name="T12" fmla="*/ 0 w 1984"/>
              <a:gd name="T13" fmla="*/ 0 h 1768"/>
              <a:gd name="T14" fmla="*/ 1984 w 1984"/>
              <a:gd name="T15" fmla="*/ 1768 h 1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4" h="1768">
                <a:moveTo>
                  <a:pt x="0" y="1768"/>
                </a:moveTo>
                <a:cubicBezTo>
                  <a:pt x="352" y="1728"/>
                  <a:pt x="704" y="1688"/>
                  <a:pt x="1008" y="1432"/>
                </a:cubicBezTo>
                <a:cubicBezTo>
                  <a:pt x="1312" y="1176"/>
                  <a:pt x="1664" y="464"/>
                  <a:pt x="1824" y="232"/>
                </a:cubicBezTo>
                <a:cubicBezTo>
                  <a:pt x="1984" y="0"/>
                  <a:pt x="1976" y="20"/>
                  <a:pt x="1968" y="40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 sz="2315"/>
          </a:p>
        </p:txBody>
      </p:sp>
      <p:graphicFrame>
        <p:nvGraphicFramePr>
          <p:cNvPr id="48135" name="Object 2"/>
          <p:cNvGraphicFramePr>
            <a:graphicFrameLocks noChangeAspect="1"/>
          </p:cNvGraphicFramePr>
          <p:nvPr/>
        </p:nvGraphicFramePr>
        <p:xfrm>
          <a:off x="6186840" y="2520421"/>
          <a:ext cx="2520421" cy="6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" name="Equation" r:id="rId4" imgW="698500" imgH="241300" progId="Equation.3">
                  <p:embed/>
                </p:oleObj>
              </mc:Choice>
              <mc:Fallback>
                <p:oleObj name="Equation" r:id="rId4" imgW="698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840" y="2520421"/>
                        <a:ext cx="2520421" cy="67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3"/>
          <p:cNvGraphicFramePr>
            <a:graphicFrameLocks noChangeAspect="1"/>
          </p:cNvGraphicFramePr>
          <p:nvPr/>
        </p:nvGraphicFramePr>
        <p:xfrm>
          <a:off x="557901" y="2520421"/>
          <a:ext cx="1176196" cy="70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" name="Equation" r:id="rId6" imgW="406048" imgH="203024" progId="Equation.3">
                  <p:embed/>
                </p:oleObj>
              </mc:Choice>
              <mc:Fallback>
                <p:oleObj name="Equation" r:id="rId6" imgW="40604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01" y="2520421"/>
                        <a:ext cx="1176196" cy="700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4"/>
          <p:cNvGraphicFramePr>
            <a:graphicFrameLocks noChangeAspect="1"/>
          </p:cNvGraphicFramePr>
          <p:nvPr/>
        </p:nvGraphicFramePr>
        <p:xfrm>
          <a:off x="6858952" y="4536757"/>
          <a:ext cx="2100351" cy="92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" name="Equation" r:id="rId8" imgW="800100" imgH="419100" progId="Equation.3">
                  <p:embed/>
                </p:oleObj>
              </mc:Choice>
              <mc:Fallback>
                <p:oleObj name="Equation" r:id="rId8" imgW="800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952" y="4536757"/>
                        <a:ext cx="2100351" cy="924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5"/>
          <p:cNvGraphicFramePr>
            <a:graphicFrameLocks noChangeAspect="1"/>
          </p:cNvGraphicFramePr>
          <p:nvPr/>
        </p:nvGraphicFramePr>
        <p:xfrm flipV="1">
          <a:off x="8539233" y="6568848"/>
          <a:ext cx="1260210" cy="570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" name="Equation" r:id="rId10" imgW="126725" imgH="126725" progId="Equation.3">
                  <p:embed/>
                </p:oleObj>
              </mc:Choice>
              <mc:Fallback>
                <p:oleObj name="Equation" r:id="rId10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8539233" y="6568848"/>
                        <a:ext cx="1260210" cy="570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29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950" y="396254"/>
            <a:ext cx="6000750" cy="936105"/>
          </a:xfrm>
        </p:spPr>
        <p:txBody>
          <a:bodyPr/>
          <a:lstStyle/>
          <a:p>
            <a:pPr algn="ctr"/>
            <a:r>
              <a:rPr lang="en-US" altLang="zh-CN" sz="2800" b="1" dirty="0">
                <a:latin typeface="Bell MT" panose="02020503060305020303" pitchFamily="18" charset="0"/>
              </a:rPr>
              <a:t>H-0-Vanek Model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Embracement of  factor consumption</a:t>
            </a: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72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6108173" cy="743277"/>
          </a:xfrm>
        </p:spPr>
        <p:txBody>
          <a:bodyPr/>
          <a:lstStyle/>
          <a:p>
            <a:r>
              <a:rPr lang="en-US" altLang="zh-CN" sz="2800" dirty="0">
                <a:latin typeface="Bell MT" panose="02020503060305020303" pitchFamily="18" charset="0"/>
              </a:rPr>
              <a:t>Alessandria-Choi Formula</a:t>
            </a:r>
            <a:endParaRPr lang="zh-CN" altLang="en-US" sz="2800" dirty="0">
              <a:latin typeface="Bell MT" panose="02020503060305020303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66780" y="2363770"/>
            <a:ext cx="3427168" cy="591867"/>
          </a:xfrm>
        </p:spPr>
      </p:pic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534671" y="2340471"/>
            <a:ext cx="4812029" cy="2880320"/>
          </a:xfrm>
        </p:spPr>
        <p:txBody>
          <a:bodyPr/>
          <a:lstStyle/>
          <a:p>
            <a:r>
              <a:rPr lang="en-US" altLang="zh-CN" b="1" dirty="0"/>
              <a:t>THE ongoing decomposition of Trade Balance</a:t>
            </a:r>
            <a:r>
              <a:rPr lang="en-US" altLang="zh-CN" dirty="0"/>
              <a:t>.</a:t>
            </a:r>
          </a:p>
          <a:p>
            <a:endParaRPr lang="en-US" altLang="zh-CN" i="1" dirty="0"/>
          </a:p>
          <a:p>
            <a:r>
              <a:rPr lang="en-US" altLang="zh-CN" i="1" dirty="0"/>
              <a:t>See</a:t>
            </a:r>
            <a:r>
              <a:rPr lang="en-US" altLang="zh-CN" dirty="0"/>
              <a:t>, Alessandria, G., </a:t>
            </a:r>
            <a:r>
              <a:rPr lang="en-US" altLang="zh-CN" i="1" dirty="0"/>
              <a:t>et al</a:t>
            </a:r>
            <a:r>
              <a:rPr lang="en-US" altLang="zh-CN" dirty="0"/>
              <a:t>, The dynamics of the U.S. Trade Balance and Real Exchange Rate: the J Curve  and Trade Cost? NBER WORKING PAPER 25563</a:t>
            </a:r>
          </a:p>
          <a:p>
            <a:endParaRPr lang="en-US" altLang="zh-CN" dirty="0"/>
          </a:p>
          <a:p>
            <a:r>
              <a:rPr lang="en-US" altLang="zh-CN" b="1" dirty="0"/>
              <a:t>The my decomposition specific to TRY due to mathematic wisdom</a:t>
            </a:r>
          </a:p>
          <a:p>
            <a:r>
              <a:rPr lang="en-US" altLang="zh-CN" dirty="0"/>
              <a:t>  Elasticity of  </a:t>
            </a:r>
            <a:r>
              <a:rPr lang="en-US" altLang="zh-CN" i="1" dirty="0"/>
              <a:t>TRY (TBTR, ALSO)</a:t>
            </a:r>
            <a:r>
              <a:rPr lang="en-US" altLang="zh-CN" dirty="0"/>
              <a:t> to </a:t>
            </a:r>
            <a:r>
              <a:rPr lang="en-US" altLang="zh-CN" i="1" dirty="0"/>
              <a:t>TBY</a:t>
            </a:r>
            <a:r>
              <a:rPr lang="en-US" altLang="zh-CN" dirty="0"/>
              <a:t>=UNITARY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411965"/>
              </p:ext>
            </p:extLst>
          </p:nvPr>
        </p:nvGraphicFramePr>
        <p:xfrm>
          <a:off x="6210796" y="3924647"/>
          <a:ext cx="316835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4" imgW="1981080" imgH="711000" progId="Equation.DSMT4">
                  <p:embed/>
                </p:oleObj>
              </mc:Choice>
              <mc:Fallback>
                <p:oleObj name="Equation" r:id="rId4" imgW="19810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10796" y="3924647"/>
                        <a:ext cx="3168352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左箭头 4"/>
          <p:cNvSpPr/>
          <p:nvPr/>
        </p:nvSpPr>
        <p:spPr>
          <a:xfrm>
            <a:off x="5088372" y="241738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左箭头 6"/>
          <p:cNvSpPr/>
          <p:nvPr/>
        </p:nvSpPr>
        <p:spPr>
          <a:xfrm>
            <a:off x="5088372" y="394407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90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2013</Words>
  <Application>Microsoft Office PowerPoint</Application>
  <PresentationFormat>Custom</PresentationFormat>
  <Paragraphs>813</Paragraphs>
  <Slides>48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黑体</vt:lpstr>
      <vt:lpstr>宋体</vt:lpstr>
      <vt:lpstr>华文中宋</vt:lpstr>
      <vt:lpstr>Arial</vt:lpstr>
      <vt:lpstr>Bell MT</vt:lpstr>
      <vt:lpstr>Calibri</vt:lpstr>
      <vt:lpstr>Cambria Math</vt:lpstr>
      <vt:lpstr>Microsoft Himalaya</vt:lpstr>
      <vt:lpstr>Times New Roman</vt:lpstr>
      <vt:lpstr>仿宋</vt:lpstr>
      <vt:lpstr>Office 主题</vt:lpstr>
      <vt:lpstr>Equation</vt:lpstr>
      <vt:lpstr>EViews</vt:lpstr>
      <vt:lpstr>Understanding the Dynamics of China-US Trade Asymmetries  </vt:lpstr>
      <vt:lpstr>Understanding the Dynamics of China-US Trade Aymmetries</vt:lpstr>
      <vt:lpstr>Problem settings</vt:lpstr>
      <vt:lpstr>Trade balance: Missing term in the orthodoxy framework of international trade  </vt:lpstr>
      <vt:lpstr>Ricardian Model</vt:lpstr>
      <vt:lpstr>The case with two–product</vt:lpstr>
      <vt:lpstr>The case with multi-product</vt:lpstr>
      <vt:lpstr>H-0-Vanek Model </vt:lpstr>
      <vt:lpstr>Alessandria-Choi Formula</vt:lpstr>
      <vt:lpstr>Decomposition specific to TRY due to mathematic wisdom: a Test from US DATA  </vt:lpstr>
      <vt:lpstr>A conceptual framework on bilateral trade </vt:lpstr>
      <vt:lpstr>Asymmetry in China-US  trade  with trade term</vt:lpstr>
      <vt:lpstr>Intuitively, Fed Fund Rate versus  Shibor </vt:lpstr>
      <vt:lpstr>Difference in minimum wage </vt:lpstr>
      <vt:lpstr> US RCI</vt:lpstr>
      <vt:lpstr>Leamer’s Triangle ： Anderson’ s Perspective in 1989</vt:lpstr>
      <vt:lpstr>Leamer’s Triangle ： GU’ s Perspective in 2004</vt:lpstr>
      <vt:lpstr>Leamer’s Triangle ： GU’ s Perspective in 2017</vt:lpstr>
      <vt:lpstr>Decoupling  US economy and China? Potential Aftermath of the Asymmetries</vt:lpstr>
      <vt:lpstr> Asymmetric of the changes in China and US as trade powerhouses</vt:lpstr>
      <vt:lpstr>The changes in China and US as trade powerhouses</vt:lpstr>
      <vt:lpstr>Import_ consumption： China and US </vt:lpstr>
      <vt:lpstr>Export vs. Savings ： China and US </vt:lpstr>
      <vt:lpstr>Asymmetry in China-US  trade  with national within account term:  Argument</vt:lpstr>
      <vt:lpstr>Asymmetry in China-US  trade  with national within account term</vt:lpstr>
      <vt:lpstr>Asymmetry in China-US  trade  with national within account term  **</vt:lpstr>
      <vt:lpstr>Asymmetry in China-US  trade  with national within account term  **</vt:lpstr>
      <vt:lpstr>Asymmetry in China-US  trade  within national within account term  **</vt:lpstr>
      <vt:lpstr>Asymmetry in China-US  trade  with national within account term  **</vt:lpstr>
      <vt:lpstr>Asymmetry in China-US  trade  with national within account term  **</vt:lpstr>
      <vt:lpstr>Asymmetry in China-US  trade  with national within account term  **</vt:lpstr>
      <vt:lpstr>Asymmetry in China-US  trade  with national within account term  **</vt:lpstr>
      <vt:lpstr>Evidence  From China’s exposure to the rest of world</vt:lpstr>
      <vt:lpstr>Factor Price  Equalization, FPI: Evidence from China </vt:lpstr>
      <vt:lpstr>Episode in China’s reforming and openness </vt:lpstr>
      <vt:lpstr>Map on China’s openmess</vt:lpstr>
      <vt:lpstr>B&amp;R</vt:lpstr>
      <vt:lpstr>Heterogeneity of impact of net export on economic growth  </vt:lpstr>
      <vt:lpstr>The Criteria of Identification </vt:lpstr>
      <vt:lpstr>Techniques in Econometrics</vt:lpstr>
      <vt:lpstr>Triming Data </vt:lpstr>
      <vt:lpstr>区域异质性分析I</vt:lpstr>
      <vt:lpstr>Heterogeneity analysis  :Municipalities under the Central Government vs The Rest of China</vt:lpstr>
      <vt:lpstr>区域异质性分析III</vt:lpstr>
      <vt:lpstr>区域异质性分析IV</vt:lpstr>
      <vt:lpstr> </vt:lpstr>
      <vt:lpstr>Policy implications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Dynamics of China-US Trade Aymmetries</dc:title>
  <dc:creator>gu</dc:creator>
  <cp:lastModifiedBy>Jennifer Amadeo-Holl</cp:lastModifiedBy>
  <cp:revision>118</cp:revision>
  <dcterms:created xsi:type="dcterms:W3CDTF">2019-03-16T12:22:52Z</dcterms:created>
  <dcterms:modified xsi:type="dcterms:W3CDTF">2019-03-25T16:23:34Z</dcterms:modified>
</cp:coreProperties>
</file>