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7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45951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581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6414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631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5433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793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0197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3520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637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6242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5479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477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9348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4783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4605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7525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6513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5176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0965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2450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5760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516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0861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8973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6263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7961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9982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8934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324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618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9655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194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1267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493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5655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89020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0738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574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1970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27848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1578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6725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7310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62104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2882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02545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0929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60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59727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42581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47618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045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5845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31887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42084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5960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7502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2586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0556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424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960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0" name="Google Shape;4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552450" y="228600"/>
            <a:ext cx="7886700" cy="79551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700"/>
              <a:buFont typeface="Calibri"/>
              <a:buNone/>
            </a:pPr>
            <a:r>
              <a:rPr lang="en-US" sz="2700"/>
              <a:t>The Rise of Non-Employed Men</a:t>
            </a:r>
            <a:endParaRPr/>
          </a:p>
        </p:txBody>
      </p:sp>
      <p:pic>
        <p:nvPicPr>
          <p:cNvPr id="89" name="Google Shape;89;p13"/>
          <p:cNvPicPr preferRelativeResize="0"/>
          <p:nvPr/>
        </p:nvPicPr>
        <p:blipFill rotWithShape="1">
          <a:blip r:embed="rId3">
            <a:alphaModFix/>
          </a:blip>
          <a:srcRect/>
          <a:stretch/>
        </p:blipFill>
        <p:spPr>
          <a:xfrm>
            <a:off x="0" y="838201"/>
            <a:ext cx="8991600" cy="58880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2"/>
          <p:cNvPicPr preferRelativeResize="0"/>
          <p:nvPr/>
        </p:nvPicPr>
        <p:blipFill rotWithShape="1">
          <a:blip r:embed="rId3">
            <a:alphaModFix/>
          </a:blip>
          <a:srcRect/>
          <a:stretch/>
        </p:blipFill>
        <p:spPr>
          <a:xfrm>
            <a:off x="0" y="85725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3"/>
          <p:cNvPicPr preferRelativeResize="0"/>
          <p:nvPr/>
        </p:nvPicPr>
        <p:blipFill rotWithShape="1">
          <a:blip r:embed="rId3">
            <a:alphaModFix/>
          </a:blip>
          <a:srcRect/>
          <a:stretch/>
        </p:blipFill>
        <p:spPr>
          <a:xfrm>
            <a:off x="-2052" y="990600"/>
            <a:ext cx="9069852" cy="5638800"/>
          </a:xfrm>
          <a:prstGeom prst="rect">
            <a:avLst/>
          </a:prstGeom>
          <a:noFill/>
          <a:ln>
            <a:noFill/>
          </a:ln>
        </p:spPr>
      </p:pic>
      <p:sp>
        <p:nvSpPr>
          <p:cNvPr id="144" name="Google Shape;144;p23"/>
          <p:cNvSpPr txBox="1"/>
          <p:nvPr/>
        </p:nvSpPr>
        <p:spPr>
          <a:xfrm>
            <a:off x="628650" y="1"/>
            <a:ext cx="78867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US" sz="2700" b="0" i="0" u="none" strike="noStrike" cap="none">
                <a:solidFill>
                  <a:schemeClr val="dk1"/>
                </a:solidFill>
                <a:latin typeface="Calibri"/>
                <a:ea typeface="Calibri"/>
                <a:cs typeface="Calibri"/>
                <a:sym typeface="Calibri"/>
              </a:rPr>
              <a:t>Geography of not working: Prime aged men 1980</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p:nvPr/>
        </p:nvSpPr>
        <p:spPr>
          <a:xfrm>
            <a:off x="482456" y="76200"/>
            <a:ext cx="7886700" cy="7955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US" sz="2700" b="0" i="0" u="none" strike="noStrike" cap="none">
                <a:solidFill>
                  <a:schemeClr val="dk1"/>
                </a:solidFill>
                <a:latin typeface="Calibri"/>
                <a:ea typeface="Calibri"/>
                <a:cs typeface="Calibri"/>
                <a:sym typeface="Calibri"/>
              </a:rPr>
              <a:t>Geography of not working: Prime aged women 2015</a:t>
            </a:r>
            <a:endParaRPr/>
          </a:p>
        </p:txBody>
      </p:sp>
      <p:pic>
        <p:nvPicPr>
          <p:cNvPr id="150" name="Google Shape;150;p24"/>
          <p:cNvPicPr preferRelativeResize="0"/>
          <p:nvPr/>
        </p:nvPicPr>
        <p:blipFill rotWithShape="1">
          <a:blip r:embed="rId3">
            <a:alphaModFix/>
          </a:blip>
          <a:srcRect/>
          <a:stretch/>
        </p:blipFill>
        <p:spPr>
          <a:xfrm>
            <a:off x="0" y="1066799"/>
            <a:ext cx="9144000" cy="56088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5"/>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a:stretch/>
        </p:blipFill>
        <p:spPr>
          <a:xfrm>
            <a:off x="0" y="0"/>
            <a:ext cx="908685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The O’Neill (Tip) Hypothesis:  All Jobs Are Local (Non-Traded), Eventually</a:t>
            </a:r>
            <a:endParaRPr/>
          </a:p>
        </p:txBody>
      </p:sp>
      <p:sp>
        <p:nvSpPr>
          <p:cNvPr id="166" name="Google Shape;166;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960"/>
              <a:buChar char="•"/>
            </a:pPr>
            <a:r>
              <a:rPr lang="en-US" sz="2960"/>
              <a:t>The argument is that any good that can be shipped essentially has a global market, which means that there are large scale economies, which lead to capital replacing labor.</a:t>
            </a:r>
            <a:endParaRPr/>
          </a:p>
          <a:p>
            <a:pPr marL="742950" lvl="1" indent="-285750" algn="l" rtl="0">
              <a:lnSpc>
                <a:spcPct val="90000"/>
              </a:lnSpc>
              <a:spcBef>
                <a:spcPts val="518"/>
              </a:spcBef>
              <a:spcAft>
                <a:spcPts val="0"/>
              </a:spcAft>
              <a:buClr>
                <a:schemeClr val="dk1"/>
              </a:buClr>
              <a:buSzPts val="2590"/>
              <a:buChar char="–"/>
            </a:pPr>
            <a:r>
              <a:rPr lang="en-US" sz="2590"/>
              <a:t>12.8 million manufacturing jobs are left in the US</a:t>
            </a:r>
            <a:endParaRPr/>
          </a:p>
          <a:p>
            <a:pPr marL="342900" lvl="0" indent="-342900" algn="l" rtl="0">
              <a:lnSpc>
                <a:spcPct val="90000"/>
              </a:lnSpc>
              <a:spcBef>
                <a:spcPts val="592"/>
              </a:spcBef>
              <a:spcAft>
                <a:spcPts val="0"/>
              </a:spcAft>
              <a:buClr>
                <a:schemeClr val="dk1"/>
              </a:buClr>
              <a:buSzPts val="2960"/>
              <a:buChar char="•"/>
            </a:pPr>
            <a:r>
              <a:rPr lang="en-US" sz="2960"/>
              <a:t>Services dominate employment </a:t>
            </a:r>
            <a:endParaRPr/>
          </a:p>
          <a:p>
            <a:pPr marL="742950" lvl="1" indent="-285750" algn="l" rtl="0">
              <a:lnSpc>
                <a:spcPct val="90000"/>
              </a:lnSpc>
              <a:spcBef>
                <a:spcPts val="518"/>
              </a:spcBef>
              <a:spcAft>
                <a:spcPts val="0"/>
              </a:spcAft>
              <a:buClr>
                <a:schemeClr val="dk1"/>
              </a:buClr>
              <a:buSzPts val="2590"/>
              <a:buChar char="–"/>
            </a:pPr>
            <a:r>
              <a:rPr lang="en-US" sz="2590"/>
              <a:t>(1) business and professional (21.2 million), </a:t>
            </a:r>
            <a:endParaRPr/>
          </a:p>
          <a:p>
            <a:pPr marL="742950" lvl="1" indent="-285750" algn="l" rtl="0">
              <a:lnSpc>
                <a:spcPct val="90000"/>
              </a:lnSpc>
              <a:spcBef>
                <a:spcPts val="518"/>
              </a:spcBef>
              <a:spcAft>
                <a:spcPts val="0"/>
              </a:spcAft>
              <a:buClr>
                <a:schemeClr val="dk1"/>
              </a:buClr>
              <a:buSzPts val="2590"/>
              <a:buChar char="–"/>
            </a:pPr>
            <a:r>
              <a:rPr lang="en-US" sz="2590"/>
              <a:t>(2) retail and whole trade (21.7 million), </a:t>
            </a:r>
            <a:endParaRPr/>
          </a:p>
          <a:p>
            <a:pPr marL="742950" lvl="1" indent="-285750" algn="l" rtl="0">
              <a:lnSpc>
                <a:spcPct val="90000"/>
              </a:lnSpc>
              <a:spcBef>
                <a:spcPts val="518"/>
              </a:spcBef>
              <a:spcAft>
                <a:spcPts val="0"/>
              </a:spcAft>
              <a:buClr>
                <a:schemeClr val="dk1"/>
              </a:buClr>
              <a:buSzPts val="2590"/>
              <a:buChar char="–"/>
            </a:pPr>
            <a:r>
              <a:rPr lang="en-US" sz="2590"/>
              <a:t>(3) education and health (24 million), </a:t>
            </a:r>
            <a:endParaRPr/>
          </a:p>
          <a:p>
            <a:pPr marL="742950" lvl="1" indent="-285750" algn="l" rtl="0">
              <a:lnSpc>
                <a:spcPct val="90000"/>
              </a:lnSpc>
              <a:spcBef>
                <a:spcPts val="518"/>
              </a:spcBef>
              <a:spcAft>
                <a:spcPts val="0"/>
              </a:spcAft>
              <a:buClr>
                <a:schemeClr val="dk1"/>
              </a:buClr>
              <a:buSzPts val="2590"/>
              <a:buChar char="–"/>
            </a:pPr>
            <a:r>
              <a:rPr lang="en-US" sz="2590"/>
              <a:t>(4) leisure and hospitality (16.5 million)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Growth, Rules and Schools</a:t>
            </a:r>
            <a:endParaRPr/>
          </a:p>
        </p:txBody>
      </p:sp>
      <p:pic>
        <p:nvPicPr>
          <p:cNvPr id="172" name="Google Shape;172;p28"/>
          <p:cNvPicPr preferRelativeResize="0"/>
          <p:nvPr/>
        </p:nvPicPr>
        <p:blipFill rotWithShape="1">
          <a:blip r:embed="rId3">
            <a:alphaModFix/>
          </a:blip>
          <a:srcRect/>
          <a:stretch/>
        </p:blipFill>
        <p:spPr>
          <a:xfrm>
            <a:off x="76200" y="1417638"/>
            <a:ext cx="9067800" cy="52879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9"/>
          <p:cNvPicPr preferRelativeResize="0"/>
          <p:nvPr/>
        </p:nvPicPr>
        <p:blipFill rotWithShape="1">
          <a:blip r:embed="rId3">
            <a:alphaModFix/>
          </a:blip>
          <a:srcRect/>
          <a:stretch/>
        </p:blipFill>
        <p:spPr>
          <a:xfrm>
            <a:off x="12700" y="152400"/>
            <a:ext cx="7850077" cy="6553200"/>
          </a:xfrm>
          <a:prstGeom prst="rect">
            <a:avLst/>
          </a:prstGeom>
          <a:noFill/>
          <a:ln>
            <a:noFill/>
          </a:ln>
        </p:spPr>
      </p:pic>
      <p:sp>
        <p:nvSpPr>
          <p:cNvPr id="178" name="Google Shape;178;p29"/>
          <p:cNvSpPr txBox="1"/>
          <p:nvPr/>
        </p:nvSpPr>
        <p:spPr>
          <a:xfrm>
            <a:off x="7862777" y="1790257"/>
            <a:ext cx="1281224" cy="15465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a:solidFill>
                  <a:schemeClr val="dk1"/>
                </a:solidFill>
                <a:latin typeface="Calibri"/>
                <a:ea typeface="Calibri"/>
                <a:cs typeface="Calibri"/>
                <a:sym typeface="Calibri"/>
              </a:rPr>
              <a:t>Figure is from Liu and </a:t>
            </a:r>
            <a:endParaRPr/>
          </a:p>
          <a:p>
            <a:pPr marL="0" marR="0" lvl="0" indent="0" algn="l" rtl="0">
              <a:spcBef>
                <a:spcPts val="0"/>
              </a:spcBef>
              <a:spcAft>
                <a:spcPts val="0"/>
              </a:spcAft>
              <a:buNone/>
            </a:pPr>
            <a:r>
              <a:rPr lang="en-US" sz="1350">
                <a:solidFill>
                  <a:schemeClr val="dk1"/>
                </a:solidFill>
                <a:latin typeface="Calibri"/>
                <a:ea typeface="Calibri"/>
                <a:cs typeface="Calibri"/>
                <a:sym typeface="Calibri"/>
              </a:rPr>
              <a:t>Mikesell(2014)</a:t>
            </a:r>
            <a:endParaRPr/>
          </a:p>
          <a:p>
            <a:pPr marL="0" marR="0" lvl="0" indent="0" algn="l" rtl="0">
              <a:spcBef>
                <a:spcPts val="0"/>
              </a:spcBef>
              <a:spcAft>
                <a:spcPts val="0"/>
              </a:spcAft>
              <a:buNone/>
            </a:pPr>
            <a:r>
              <a:rPr lang="en-US" sz="1350" i="1">
                <a:solidFill>
                  <a:schemeClr val="dk1"/>
                </a:solidFill>
                <a:latin typeface="Calibri"/>
                <a:ea typeface="Calibri"/>
                <a:cs typeface="Calibri"/>
                <a:sym typeface="Calibri"/>
              </a:rPr>
              <a:t>Public</a:t>
            </a:r>
            <a:endParaRPr/>
          </a:p>
          <a:p>
            <a:pPr marL="0" marR="0" lvl="0" indent="0" algn="l" rtl="0">
              <a:spcBef>
                <a:spcPts val="0"/>
              </a:spcBef>
              <a:spcAft>
                <a:spcPts val="0"/>
              </a:spcAft>
              <a:buNone/>
            </a:pPr>
            <a:r>
              <a:rPr lang="en-US" sz="1350" i="1">
                <a:solidFill>
                  <a:schemeClr val="dk1"/>
                </a:solidFill>
                <a:latin typeface="Calibri"/>
                <a:ea typeface="Calibri"/>
                <a:cs typeface="Calibri"/>
                <a:sym typeface="Calibri"/>
              </a:rPr>
              <a:t>Administration</a:t>
            </a:r>
            <a:endParaRPr/>
          </a:p>
          <a:p>
            <a:pPr marL="0" marR="0" lvl="0" indent="0" algn="l" rtl="0">
              <a:spcBef>
                <a:spcPts val="0"/>
              </a:spcBef>
              <a:spcAft>
                <a:spcPts val="0"/>
              </a:spcAft>
              <a:buNone/>
            </a:pPr>
            <a:r>
              <a:rPr lang="en-US" sz="1350" i="1">
                <a:solidFill>
                  <a:schemeClr val="dk1"/>
                </a:solidFill>
                <a:latin typeface="Calibri"/>
                <a:ea typeface="Calibri"/>
                <a:cs typeface="Calibri"/>
                <a:sym typeface="Calibri"/>
              </a:rPr>
              <a:t>Review</a:t>
            </a:r>
            <a:endParaRPr/>
          </a:p>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0"/>
          <p:cNvPicPr preferRelativeResize="0"/>
          <p:nvPr/>
        </p:nvPicPr>
        <p:blipFill rotWithShape="1">
          <a:blip r:embed="rId3">
            <a:alphaModFix/>
          </a:blip>
          <a:srcRect/>
          <a:stretch/>
        </p:blipFill>
        <p:spPr>
          <a:xfrm>
            <a:off x="0" y="0"/>
            <a:ext cx="910768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pic>
        <p:nvPicPr>
          <p:cNvPr id="189" name="Google Shape;189;p31"/>
          <p:cNvPicPr preferRelativeResize="0"/>
          <p:nvPr/>
        </p:nvPicPr>
        <p:blipFill rotWithShape="1">
          <a:blip r:embed="rId3">
            <a:alphaModFix/>
          </a:blip>
          <a:srcRect/>
          <a:stretch/>
        </p:blipFill>
        <p:spPr>
          <a:xfrm>
            <a:off x="-2178" y="4354"/>
            <a:ext cx="9146177" cy="68536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pic>
        <p:nvPicPr>
          <p:cNvPr id="95" name="Google Shape;95;p14"/>
          <p:cNvPicPr preferRelativeResize="0"/>
          <p:nvPr/>
        </p:nvPicPr>
        <p:blipFill rotWithShape="1">
          <a:blip r:embed="rId3">
            <a:alphaModFix/>
          </a:blip>
          <a:srcRect/>
          <a:stretch/>
        </p:blipFill>
        <p:spPr>
          <a:xfrm>
            <a:off x="0" y="0"/>
            <a:ext cx="9139100" cy="6781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2"/>
          <p:cNvPicPr preferRelativeResize="0"/>
          <p:nvPr/>
        </p:nvPicPr>
        <p:blipFill rotWithShape="1">
          <a:blip r:embed="rId3">
            <a:alphaModFix/>
          </a:blip>
          <a:srcRect/>
          <a:stretch/>
        </p:blipFill>
        <p:spPr>
          <a:xfrm>
            <a:off x="12700" y="990600"/>
            <a:ext cx="9131300" cy="5747766"/>
          </a:xfrm>
          <a:prstGeom prst="rect">
            <a:avLst/>
          </a:prstGeom>
          <a:noFill/>
          <a:ln>
            <a:noFill/>
          </a:ln>
        </p:spPr>
      </p:pic>
      <p:sp>
        <p:nvSpPr>
          <p:cNvPr id="195" name="Google Shape;195;p32"/>
          <p:cNvSpPr txBox="1"/>
          <p:nvPr/>
        </p:nvSpPr>
        <p:spPr>
          <a:xfrm>
            <a:off x="635000" y="304800"/>
            <a:ext cx="7886700" cy="7955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Geography of not working: Prime men 2015</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3"/>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4"/>
          <p:cNvPicPr preferRelativeResize="0"/>
          <p:nvPr/>
        </p:nvPicPr>
        <p:blipFill rotWithShape="1">
          <a:blip r:embed="rId3">
            <a:alphaModFix/>
          </a:blip>
          <a:srcRect/>
          <a:stretch/>
        </p:blipFill>
        <p:spPr>
          <a:xfrm>
            <a:off x="13062" y="0"/>
            <a:ext cx="9054738"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5"/>
          <p:cNvPicPr preferRelativeResize="0"/>
          <p:nvPr/>
        </p:nvPicPr>
        <p:blipFill rotWithShape="1">
          <a:blip r:embed="rId3">
            <a:alphaModFix/>
          </a:blip>
          <a:srcRect/>
          <a:stretch/>
        </p:blipFill>
        <p:spPr>
          <a:xfrm>
            <a:off x="0" y="76200"/>
            <a:ext cx="9144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6"/>
          <p:cNvPicPr preferRelativeResize="0"/>
          <p:nvPr/>
        </p:nvPicPr>
        <p:blipFill rotWithShape="1">
          <a:blip r:embed="rId3">
            <a:alphaModFix/>
          </a:blip>
          <a:srcRect/>
          <a:stretch/>
        </p:blipFill>
        <p:spPr>
          <a:xfrm>
            <a:off x="13062" y="914400"/>
            <a:ext cx="9130937" cy="5943600"/>
          </a:xfrm>
          <a:prstGeom prst="rect">
            <a:avLst/>
          </a:prstGeom>
          <a:noFill/>
          <a:ln>
            <a:noFill/>
          </a:ln>
        </p:spPr>
      </p:pic>
      <p:sp>
        <p:nvSpPr>
          <p:cNvPr id="216" name="Google Shape;216;p36"/>
          <p:cNvSpPr txBox="1">
            <a:spLocks noGrp="1"/>
          </p:cNvSpPr>
          <p:nvPr>
            <p:ph type="title"/>
          </p:nvPr>
        </p:nvSpPr>
        <p:spPr>
          <a:xfrm>
            <a:off x="457200" y="274638"/>
            <a:ext cx="8382000" cy="10207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Home broadband: 2013-2017 averages</a:t>
            </a:r>
            <a:br>
              <a:rPr lang="en-US" sz="3959"/>
            </a:br>
            <a:endParaRPr sz="3959"/>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pic>
        <p:nvPicPr>
          <p:cNvPr id="222" name="Google Shape;222;p37"/>
          <p:cNvPicPr preferRelativeResize="0"/>
          <p:nvPr/>
        </p:nvPicPr>
        <p:blipFill rotWithShape="1">
          <a:blip r:embed="rId3">
            <a:alphaModFix/>
          </a:blip>
          <a:srcRect/>
          <a:stretch/>
        </p:blipFill>
        <p:spPr>
          <a:xfrm>
            <a:off x="-13064" y="28302"/>
            <a:ext cx="9157063" cy="682969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Addressing the Spatial Mismatch between Joblessness and Innovation</a:t>
            </a:r>
            <a:endParaRPr/>
          </a:p>
        </p:txBody>
      </p:sp>
      <p:sp>
        <p:nvSpPr>
          <p:cNvPr id="228" name="Google Shape;228;p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960"/>
              <a:buChar char="•"/>
            </a:pPr>
            <a:r>
              <a:rPr lang="en-US" sz="2960"/>
              <a:t>Approach # 1:  Ignore the mismatch and don’t lose any sleep over it.   </a:t>
            </a:r>
            <a:endParaRPr/>
          </a:p>
          <a:p>
            <a:pPr marL="342900" lvl="0" indent="-154940" algn="l" rtl="0">
              <a:lnSpc>
                <a:spcPct val="80000"/>
              </a:lnSpc>
              <a:spcBef>
                <a:spcPts val="592"/>
              </a:spcBef>
              <a:spcAft>
                <a:spcPts val="0"/>
              </a:spcAft>
              <a:buClr>
                <a:schemeClr val="dk1"/>
              </a:buClr>
              <a:buSzPts val="2960"/>
              <a:buNone/>
            </a:pPr>
            <a:endParaRPr sz="2960"/>
          </a:p>
          <a:p>
            <a:pPr marL="342900" lvl="0" indent="-342900" algn="l" rtl="0">
              <a:lnSpc>
                <a:spcPct val="80000"/>
              </a:lnSpc>
              <a:spcBef>
                <a:spcPts val="592"/>
              </a:spcBef>
              <a:spcAft>
                <a:spcPts val="0"/>
              </a:spcAft>
              <a:buClr>
                <a:schemeClr val="dk1"/>
              </a:buClr>
              <a:buSzPts val="2960"/>
              <a:buChar char="•"/>
            </a:pPr>
            <a:r>
              <a:rPr lang="en-US" sz="2960"/>
              <a:t>Approach # 2:   Decide that innovation is the cure for everything and hurl everything at eastern Kentucky.  </a:t>
            </a:r>
            <a:endParaRPr/>
          </a:p>
          <a:p>
            <a:pPr marL="342900" lvl="0" indent="-154940" algn="l" rtl="0">
              <a:lnSpc>
                <a:spcPct val="80000"/>
              </a:lnSpc>
              <a:spcBef>
                <a:spcPts val="592"/>
              </a:spcBef>
              <a:spcAft>
                <a:spcPts val="0"/>
              </a:spcAft>
              <a:buClr>
                <a:schemeClr val="dk1"/>
              </a:buClr>
              <a:buSzPts val="2960"/>
              <a:buNone/>
            </a:pPr>
            <a:endParaRPr sz="2960"/>
          </a:p>
          <a:p>
            <a:pPr marL="342900" lvl="0" indent="-342900" algn="l" rtl="0">
              <a:lnSpc>
                <a:spcPct val="80000"/>
              </a:lnSpc>
              <a:spcBef>
                <a:spcPts val="592"/>
              </a:spcBef>
              <a:spcAft>
                <a:spcPts val="0"/>
              </a:spcAft>
              <a:buClr>
                <a:schemeClr val="dk1"/>
              </a:buClr>
              <a:buSzPts val="2960"/>
              <a:buChar char="•"/>
            </a:pPr>
            <a:r>
              <a:rPr lang="en-US" sz="2960"/>
              <a:t>Approach # 3:   Recognize the existence of spatially-heterogeneous externalities and incorporate them when appropriate.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Arguments against </a:t>
            </a:r>
            <a:br>
              <a:rPr lang="en-US" sz="3959"/>
            </a:br>
            <a:r>
              <a:rPr lang="en-US" sz="3959"/>
              <a:t>Place-Based (Innovation) Policies</a:t>
            </a:r>
            <a:endParaRPr/>
          </a:p>
        </p:txBody>
      </p:sp>
      <p:sp>
        <p:nvSpPr>
          <p:cNvPr id="234" name="Google Shape;234;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240"/>
              <a:buChar char="•"/>
            </a:pPr>
            <a:r>
              <a:rPr lang="en-US" sz="2240"/>
              <a:t>Subsidizing declining places keeps people in dysfunctional local economies (e.g. let them leave New Orleans)</a:t>
            </a:r>
            <a:endParaRPr/>
          </a:p>
          <a:p>
            <a:pPr marL="742950" lvl="1" indent="-285750" algn="l" rtl="0">
              <a:lnSpc>
                <a:spcPct val="80000"/>
              </a:lnSpc>
              <a:spcBef>
                <a:spcPts val="392"/>
              </a:spcBef>
              <a:spcAft>
                <a:spcPts val="0"/>
              </a:spcAft>
              <a:buClr>
                <a:schemeClr val="dk1"/>
              </a:buClr>
              <a:buSzPts val="1960"/>
              <a:buChar char="–"/>
            </a:pPr>
            <a:r>
              <a:rPr lang="en-US" sz="1960"/>
              <a:t>Perhaps less important with lower migration rate.  </a:t>
            </a:r>
            <a:endParaRPr/>
          </a:p>
          <a:p>
            <a:pPr marL="342900" lvl="0" indent="-342900" algn="l" rtl="0">
              <a:lnSpc>
                <a:spcPct val="80000"/>
              </a:lnSpc>
              <a:spcBef>
                <a:spcPts val="448"/>
              </a:spcBef>
              <a:spcAft>
                <a:spcPts val="0"/>
              </a:spcAft>
              <a:buClr>
                <a:schemeClr val="dk1"/>
              </a:buClr>
              <a:buSzPts val="2240"/>
              <a:buChar char="•"/>
            </a:pPr>
            <a:r>
              <a:rPr lang="en-US" sz="2240"/>
              <a:t>Subsidizing any places leads to capitalization in real estate prices (e.g. the poor renters in Bilbao who doesn’t like contemporary art).</a:t>
            </a:r>
            <a:endParaRPr/>
          </a:p>
          <a:p>
            <a:pPr marL="742950" lvl="1" indent="-285750" algn="l" rtl="0">
              <a:lnSpc>
                <a:spcPct val="80000"/>
              </a:lnSpc>
              <a:spcBef>
                <a:spcPts val="392"/>
              </a:spcBef>
              <a:spcAft>
                <a:spcPts val="0"/>
              </a:spcAft>
              <a:buClr>
                <a:schemeClr val="dk1"/>
              </a:buClr>
              <a:buSzPts val="1960"/>
              <a:buChar char="–"/>
            </a:pPr>
            <a:r>
              <a:rPr lang="en-US" sz="1960"/>
              <a:t>As people are less mobile this may be less important.  </a:t>
            </a:r>
            <a:endParaRPr/>
          </a:p>
          <a:p>
            <a:pPr marL="742950" lvl="1" indent="-285750" algn="l" rtl="0">
              <a:lnSpc>
                <a:spcPct val="80000"/>
              </a:lnSpc>
              <a:spcBef>
                <a:spcPts val="392"/>
              </a:spcBef>
              <a:spcAft>
                <a:spcPts val="0"/>
              </a:spcAft>
              <a:buClr>
                <a:schemeClr val="dk1"/>
              </a:buClr>
              <a:buSzPts val="1960"/>
              <a:buChar char="–"/>
            </a:pPr>
            <a:r>
              <a:rPr lang="en-US" sz="1960"/>
              <a:t>The relative importance of capitalization vs. distorted migration depends on housing supply elasticity.</a:t>
            </a:r>
            <a:endParaRPr/>
          </a:p>
          <a:p>
            <a:pPr marL="742950" lvl="1" indent="-285750" algn="l" rtl="0">
              <a:lnSpc>
                <a:spcPct val="80000"/>
              </a:lnSpc>
              <a:spcBef>
                <a:spcPts val="392"/>
              </a:spcBef>
              <a:spcAft>
                <a:spcPts val="0"/>
              </a:spcAft>
              <a:buClr>
                <a:schemeClr val="dk1"/>
              </a:buClr>
              <a:buSzPts val="1960"/>
              <a:buChar char="–"/>
            </a:pPr>
            <a:r>
              <a:rPr lang="en-US" sz="1960"/>
              <a:t>Some declining places (Detroit) have fixed housing supplies.  </a:t>
            </a:r>
            <a:endParaRPr/>
          </a:p>
          <a:p>
            <a:pPr marL="342900" lvl="0" indent="-342900" algn="l" rtl="0">
              <a:lnSpc>
                <a:spcPct val="80000"/>
              </a:lnSpc>
              <a:spcBef>
                <a:spcPts val="448"/>
              </a:spcBef>
              <a:spcAft>
                <a:spcPts val="0"/>
              </a:spcAft>
              <a:buClr>
                <a:schemeClr val="dk1"/>
              </a:buClr>
              <a:buSzPts val="2240"/>
              <a:buChar char="•"/>
            </a:pPr>
            <a:r>
              <a:rPr lang="en-US" sz="2240"/>
              <a:t>If place based policies deliver aid to low income individuals and the unemployed, then they can create pockets of poverty.</a:t>
            </a:r>
            <a:endParaRPr/>
          </a:p>
          <a:p>
            <a:pPr marL="342900" lvl="0" indent="-342900" algn="l" rtl="0">
              <a:lnSpc>
                <a:spcPct val="80000"/>
              </a:lnSpc>
              <a:spcBef>
                <a:spcPts val="448"/>
              </a:spcBef>
              <a:spcAft>
                <a:spcPts val="0"/>
              </a:spcAft>
              <a:buClr>
                <a:schemeClr val="dk1"/>
              </a:buClr>
              <a:buSzPts val="2240"/>
              <a:buChar char="•"/>
            </a:pPr>
            <a:r>
              <a:rPr lang="en-US" sz="2240"/>
              <a:t>Innovation targets the most skilled people in society, and you we are trying to help the least skilled.    </a:t>
            </a:r>
            <a:endParaRPr/>
          </a:p>
          <a:p>
            <a:pPr marL="342900" lvl="0" indent="-342900" algn="l" rtl="0">
              <a:lnSpc>
                <a:spcPct val="80000"/>
              </a:lnSpc>
              <a:spcBef>
                <a:spcPts val="448"/>
              </a:spcBef>
              <a:spcAft>
                <a:spcPts val="0"/>
              </a:spcAft>
              <a:buClr>
                <a:schemeClr val="dk1"/>
              </a:buClr>
              <a:buSzPts val="2240"/>
              <a:buChar char="•"/>
            </a:pPr>
            <a:r>
              <a:rPr lang="en-US" sz="2240"/>
              <a:t>Infrastructure place-based policies can lead to waste. </a:t>
            </a:r>
            <a:endParaRPr/>
          </a:p>
          <a:p>
            <a:pPr marL="342900" lvl="0" indent="-200660" algn="l" rtl="0">
              <a:lnSpc>
                <a:spcPct val="80000"/>
              </a:lnSpc>
              <a:spcBef>
                <a:spcPts val="448"/>
              </a:spcBef>
              <a:spcAft>
                <a:spcPts val="0"/>
              </a:spcAft>
              <a:buClr>
                <a:schemeClr val="dk1"/>
              </a:buClr>
              <a:buSzPts val="2240"/>
              <a:buNone/>
            </a:pPr>
            <a:endParaRPr sz="224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0"/>
          <p:cNvPicPr preferRelativeResize="0"/>
          <p:nvPr/>
        </p:nvPicPr>
        <p:blipFill rotWithShape="1">
          <a:blip r:embed="rId3">
            <a:alphaModFix/>
          </a:blip>
          <a:srcRect/>
          <a:stretch/>
        </p:blipFill>
        <p:spPr>
          <a:xfrm>
            <a:off x="0" y="762000"/>
            <a:ext cx="9144000" cy="5872163"/>
          </a:xfrm>
          <a:prstGeom prst="rect">
            <a:avLst/>
          </a:prstGeom>
          <a:noFill/>
          <a:ln>
            <a:noFill/>
          </a:ln>
        </p:spPr>
      </p:pic>
      <p:sp>
        <p:nvSpPr>
          <p:cNvPr id="240" name="Google Shape;240;p40"/>
          <p:cNvSpPr txBox="1"/>
          <p:nvPr/>
        </p:nvSpPr>
        <p:spPr>
          <a:xfrm>
            <a:off x="628650" y="152400"/>
            <a:ext cx="7886700" cy="7955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The decline in migration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41"/>
          <p:cNvPicPr preferRelativeResize="0"/>
          <p:nvPr/>
        </p:nvPicPr>
        <p:blipFill rotWithShape="1">
          <a:blip r:embed="rId3">
            <a:alphaModFix/>
          </a:blip>
          <a:srcRect/>
          <a:stretch/>
        </p:blipFill>
        <p:spPr>
          <a:xfrm>
            <a:off x="228600" y="1244744"/>
            <a:ext cx="8915400" cy="5541819"/>
          </a:xfrm>
          <a:prstGeom prst="rect">
            <a:avLst/>
          </a:prstGeom>
          <a:noFill/>
          <a:ln>
            <a:noFill/>
          </a:ln>
        </p:spPr>
      </p:pic>
      <p:sp>
        <p:nvSpPr>
          <p:cNvPr id="246" name="Google Shape;246;p41"/>
          <p:cNvSpPr txBox="1"/>
          <p:nvPr/>
        </p:nvSpPr>
        <p:spPr>
          <a:xfrm>
            <a:off x="609600" y="228600"/>
            <a:ext cx="7886700" cy="7955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Skilled migration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pic>
        <p:nvPicPr>
          <p:cNvPr id="101" name="Google Shape;101;p15"/>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American Geographic Sclerosis</a:t>
            </a:r>
            <a:endParaRPr/>
          </a:p>
        </p:txBody>
      </p:sp>
      <p:sp>
        <p:nvSpPr>
          <p:cNvPr id="252" name="Google Shape;252;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240"/>
              <a:buChar char="•"/>
            </a:pPr>
            <a:r>
              <a:rPr lang="en-US" sz="2240"/>
              <a:t>Migration (especially migration of the less skilled) is not directed towards high wage areas (Ganong and Shoag, 2017)</a:t>
            </a:r>
            <a:endParaRPr/>
          </a:p>
          <a:p>
            <a:pPr marL="342900" lvl="0" indent="-342900" algn="l" rtl="0">
              <a:lnSpc>
                <a:spcPct val="80000"/>
              </a:lnSpc>
              <a:spcBef>
                <a:spcPts val="448"/>
              </a:spcBef>
              <a:spcAft>
                <a:spcPts val="0"/>
              </a:spcAft>
              <a:buClr>
                <a:schemeClr val="dk1"/>
              </a:buClr>
              <a:buSzPts val="2240"/>
              <a:buChar char="•"/>
            </a:pPr>
            <a:r>
              <a:rPr lang="en-US" sz="2240"/>
              <a:t>Successful areas make it increasingly difficult to build low cost housing (Glaeser, Gyourko, Saks, 2005), leading to spatial mismatch of people and productivity (Hsieh and Moretti, 2016).  </a:t>
            </a:r>
            <a:endParaRPr/>
          </a:p>
          <a:p>
            <a:pPr marL="342900" lvl="0" indent="-342900" algn="l" rtl="0">
              <a:lnSpc>
                <a:spcPct val="80000"/>
              </a:lnSpc>
              <a:spcBef>
                <a:spcPts val="448"/>
              </a:spcBef>
              <a:spcAft>
                <a:spcPts val="0"/>
              </a:spcAft>
              <a:buClr>
                <a:schemeClr val="dk1"/>
              </a:buClr>
              <a:buSzPts val="2240"/>
              <a:buChar char="•"/>
            </a:pPr>
            <a:r>
              <a:rPr lang="en-US" sz="2240"/>
              <a:t>In the world of labor-intensive manufacturing, low wage areas attracted capital (Holmes, 1997); in our service economy, the skilled don’t move to West Virginia for cheap nannies and hair cuts.   </a:t>
            </a:r>
            <a:endParaRPr/>
          </a:p>
          <a:p>
            <a:pPr marL="342900" lvl="0" indent="-342900" algn="l" rtl="0">
              <a:lnSpc>
                <a:spcPct val="80000"/>
              </a:lnSpc>
              <a:spcBef>
                <a:spcPts val="448"/>
              </a:spcBef>
              <a:spcAft>
                <a:spcPts val="0"/>
              </a:spcAft>
              <a:buClr>
                <a:schemeClr val="dk1"/>
              </a:buClr>
              <a:buSzPts val="2240"/>
              <a:buChar char="•"/>
            </a:pPr>
            <a:r>
              <a:rPr lang="en-US" sz="2240"/>
              <a:t>Change in share with college degrees positively correlated with initial share of population with college degrees (Moretti, 2004).</a:t>
            </a:r>
            <a:endParaRPr/>
          </a:p>
          <a:p>
            <a:pPr marL="342900" lvl="0" indent="-342900" algn="l" rtl="0">
              <a:lnSpc>
                <a:spcPct val="80000"/>
              </a:lnSpc>
              <a:spcBef>
                <a:spcPts val="448"/>
              </a:spcBef>
              <a:spcAft>
                <a:spcPts val="0"/>
              </a:spcAft>
              <a:buClr>
                <a:schemeClr val="dk1"/>
              </a:buClr>
              <a:buSzPts val="2240"/>
              <a:buChar char="•"/>
            </a:pPr>
            <a:r>
              <a:rPr lang="en-US" sz="2240"/>
              <a:t>Income convergence across metropolitan areas or PUMAs has slowed or disappeared entirely (Berry and Glaeser, 2006) </a:t>
            </a:r>
            <a:endParaRPr/>
          </a:p>
          <a:p>
            <a:pPr marL="742950" lvl="1" indent="-285750" algn="l" rtl="0">
              <a:lnSpc>
                <a:spcPct val="80000"/>
              </a:lnSpc>
              <a:spcBef>
                <a:spcPts val="392"/>
              </a:spcBef>
              <a:spcAft>
                <a:spcPts val="0"/>
              </a:spcAft>
              <a:buClr>
                <a:schemeClr val="dk1"/>
              </a:buClr>
              <a:buSzPts val="1960"/>
              <a:buChar char="–"/>
            </a:pPr>
            <a:r>
              <a:rPr lang="en-US" sz="1960"/>
              <a:t>Log(Y</a:t>
            </a:r>
            <a:r>
              <a:rPr lang="en-US" sz="1960" baseline="-25000"/>
              <a:t>2010</a:t>
            </a:r>
            <a:r>
              <a:rPr lang="en-US" sz="1960"/>
              <a:t>/Y</a:t>
            </a:r>
            <a:r>
              <a:rPr lang="en-US" sz="1960" baseline="-25000"/>
              <a:t>1980</a:t>
            </a:r>
            <a:r>
              <a:rPr lang="en-US" sz="1960"/>
              <a:t>)=.01* Log(Y</a:t>
            </a:r>
            <a:r>
              <a:rPr lang="en-US" sz="1960" baseline="-25000"/>
              <a:t>1980</a:t>
            </a:r>
            <a:r>
              <a:rPr lang="en-US" sz="1960"/>
              <a:t>) (IV with 90</a:t>
            </a:r>
            <a:r>
              <a:rPr lang="en-US" sz="1960" baseline="30000"/>
              <a:t>th</a:t>
            </a:r>
            <a:r>
              <a:rPr lang="en-US" sz="1960"/>
              <a:t> and 10</a:t>
            </a:r>
            <a:r>
              <a:rPr lang="en-US" sz="1960" baseline="30000"/>
              <a:t>th</a:t>
            </a:r>
            <a:r>
              <a:rPr lang="en-US" sz="1960"/>
              <a:t> percentile in 1980).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3"/>
          <p:cNvPicPr preferRelativeResize="0"/>
          <p:nvPr/>
        </p:nvPicPr>
        <p:blipFill rotWithShape="1">
          <a:blip r:embed="rId3">
            <a:alphaModFix/>
          </a:blip>
          <a:srcRect/>
          <a:stretch/>
        </p:blipFill>
        <p:spPr>
          <a:xfrm>
            <a:off x="0" y="0"/>
            <a:ext cx="9144000" cy="600379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4"/>
          <p:cNvPicPr preferRelativeResize="0"/>
          <p:nvPr/>
        </p:nvPicPr>
        <p:blipFill rotWithShape="1">
          <a:blip r:embed="rId3">
            <a:alphaModFix/>
          </a:blip>
          <a:srcRect/>
          <a:stretch/>
        </p:blipFill>
        <p:spPr>
          <a:xfrm>
            <a:off x="76200" y="838201"/>
            <a:ext cx="9144000" cy="6019799"/>
          </a:xfrm>
          <a:prstGeom prst="rect">
            <a:avLst/>
          </a:prstGeom>
          <a:noFill/>
          <a:ln>
            <a:noFill/>
          </a:ln>
        </p:spPr>
      </p:pic>
      <p:sp>
        <p:nvSpPr>
          <p:cNvPr id="263" name="Google Shape;263;p44"/>
          <p:cNvSpPr txBox="1"/>
          <p:nvPr/>
        </p:nvSpPr>
        <p:spPr>
          <a:xfrm>
            <a:off x="628650" y="152401"/>
            <a:ext cx="78867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Income convergence has stalled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5"/>
          <p:cNvPicPr preferRelativeResize="0"/>
          <p:nvPr/>
        </p:nvPicPr>
        <p:blipFill rotWithShape="1">
          <a:blip r:embed="rId3">
            <a:alphaModFix/>
          </a:blip>
          <a:srcRect/>
          <a:stretch/>
        </p:blipFill>
        <p:spPr>
          <a:xfrm>
            <a:off x="0" y="1179945"/>
            <a:ext cx="9067800" cy="5652656"/>
          </a:xfrm>
          <a:prstGeom prst="rect">
            <a:avLst/>
          </a:prstGeom>
          <a:noFill/>
          <a:ln>
            <a:noFill/>
          </a:ln>
        </p:spPr>
      </p:pic>
      <p:sp>
        <p:nvSpPr>
          <p:cNvPr id="269" name="Google Shape;269;p45"/>
          <p:cNvSpPr txBox="1"/>
          <p:nvPr/>
        </p:nvSpPr>
        <p:spPr>
          <a:xfrm>
            <a:off x="628650" y="152401"/>
            <a:ext cx="7886700" cy="838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Hysteresis of Not Working (1.08 coefficient)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Well that last one is certainly still true </a:t>
            </a:r>
            <a:endParaRPr/>
          </a:p>
        </p:txBody>
      </p:sp>
      <p:pic>
        <p:nvPicPr>
          <p:cNvPr id="275" name="Google Shape;275;p46"/>
          <p:cNvPicPr preferRelativeResize="0"/>
          <p:nvPr/>
        </p:nvPicPr>
        <p:blipFill rotWithShape="1">
          <a:blip r:embed="rId3">
            <a:alphaModFix/>
          </a:blip>
          <a:srcRect/>
          <a:stretch/>
        </p:blipFill>
        <p:spPr>
          <a:xfrm>
            <a:off x="-29862" y="1863588"/>
            <a:ext cx="9173862" cy="41371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1. Place-Based Externalities in Research, H.C. or Economic Activity</a:t>
            </a:r>
            <a:endParaRPr/>
          </a:p>
        </p:txBody>
      </p:sp>
      <p:sp>
        <p:nvSpPr>
          <p:cNvPr id="281" name="Google Shape;281;p4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000"/>
              <a:buChar char="•"/>
            </a:pPr>
            <a:r>
              <a:rPr lang="en-US" sz="2000"/>
              <a:t>Agglomeration economies are now generally accepted by urbanists (dlog(wage)/dlog(density)=.06 or so). </a:t>
            </a:r>
            <a:endParaRPr/>
          </a:p>
          <a:p>
            <a:pPr marL="342900" lvl="0" indent="-342900" algn="l" rtl="0">
              <a:lnSpc>
                <a:spcPct val="80000"/>
              </a:lnSpc>
              <a:spcBef>
                <a:spcPts val="400"/>
              </a:spcBef>
              <a:spcAft>
                <a:spcPts val="0"/>
              </a:spcAft>
              <a:buClr>
                <a:schemeClr val="dk1"/>
              </a:buClr>
              <a:buSzPts val="2000"/>
              <a:buChar char="•"/>
            </a:pPr>
            <a:r>
              <a:rPr lang="en-US" sz="2000"/>
              <a:t>Congestion externalities are also quite real (pollution, traffic, etc.). </a:t>
            </a:r>
            <a:endParaRPr/>
          </a:p>
          <a:p>
            <a:pPr marL="342900" lvl="0" indent="-342900" algn="l" rtl="0">
              <a:lnSpc>
                <a:spcPct val="80000"/>
              </a:lnSpc>
              <a:spcBef>
                <a:spcPts val="400"/>
              </a:spcBef>
              <a:spcAft>
                <a:spcPts val="0"/>
              </a:spcAft>
              <a:buClr>
                <a:schemeClr val="dk1"/>
              </a:buClr>
              <a:buSzPts val="2000"/>
              <a:buChar char="•"/>
            </a:pPr>
            <a:r>
              <a:rPr lang="en-US" sz="2000"/>
              <a:t>Human capital externalities may be more contentious, but also appear big.</a:t>
            </a:r>
            <a:endParaRPr/>
          </a:p>
          <a:p>
            <a:pPr marL="342900" lvl="0" indent="-342900" algn="l" rtl="0">
              <a:lnSpc>
                <a:spcPct val="80000"/>
              </a:lnSpc>
              <a:spcBef>
                <a:spcPts val="400"/>
              </a:spcBef>
              <a:spcAft>
                <a:spcPts val="0"/>
              </a:spcAft>
              <a:buClr>
                <a:schemeClr val="dk1"/>
              </a:buClr>
              <a:buSzPts val="2000"/>
              <a:buChar char="•"/>
            </a:pPr>
            <a:r>
              <a:rPr lang="en-US" sz="2000"/>
              <a:t>We believe that these externalities surely exist within research and entrepreneurship communities as well. </a:t>
            </a:r>
            <a:endParaRPr/>
          </a:p>
          <a:p>
            <a:pPr marL="742950" lvl="1" indent="-285750" algn="l" rtl="0">
              <a:lnSpc>
                <a:spcPct val="80000"/>
              </a:lnSpc>
              <a:spcBef>
                <a:spcPts val="350"/>
              </a:spcBef>
              <a:spcAft>
                <a:spcPts val="0"/>
              </a:spcAft>
              <a:buClr>
                <a:schemeClr val="dk1"/>
              </a:buClr>
              <a:buSzPts val="1750"/>
              <a:buChar char="–"/>
            </a:pPr>
            <a:r>
              <a:rPr lang="en-US" sz="1750"/>
              <a:t>Chinitz and cultures of entrepreneurship.  Saxenian on Rte 128 and the Valley.  </a:t>
            </a:r>
            <a:endParaRPr/>
          </a:p>
          <a:p>
            <a:pPr marL="342900" lvl="0" indent="-342900" algn="l" rtl="0">
              <a:lnSpc>
                <a:spcPct val="80000"/>
              </a:lnSpc>
              <a:spcBef>
                <a:spcPts val="400"/>
              </a:spcBef>
              <a:spcAft>
                <a:spcPts val="0"/>
              </a:spcAft>
              <a:buClr>
                <a:schemeClr val="dk1"/>
              </a:buClr>
              <a:buSzPts val="2000"/>
              <a:buChar char="•"/>
            </a:pPr>
            <a:r>
              <a:rPr lang="en-US" sz="2000"/>
              <a:t>These externalities mean that a decentralized spatial equilibrium is unlikely to be a social optimum.    </a:t>
            </a:r>
            <a:endParaRPr/>
          </a:p>
          <a:p>
            <a:pPr marL="342900" lvl="0" indent="-342900" algn="l" rtl="0">
              <a:lnSpc>
                <a:spcPct val="80000"/>
              </a:lnSpc>
              <a:spcBef>
                <a:spcPts val="400"/>
              </a:spcBef>
              <a:spcAft>
                <a:spcPts val="0"/>
              </a:spcAft>
              <a:buClr>
                <a:schemeClr val="dk1"/>
              </a:buClr>
              <a:buSzPts val="2000"/>
              <a:buChar char="•"/>
            </a:pPr>
            <a:r>
              <a:rPr lang="en-US" sz="2000"/>
              <a:t>But we don’t know– and are unlikely ever to know– enough about their shape to know the direction that we should be directing. </a:t>
            </a:r>
            <a:endParaRPr/>
          </a:p>
          <a:p>
            <a:pPr marL="742950" lvl="1" indent="-285750" algn="l" rtl="0">
              <a:lnSpc>
                <a:spcPct val="80000"/>
              </a:lnSpc>
              <a:spcBef>
                <a:spcPts val="350"/>
              </a:spcBef>
              <a:spcAft>
                <a:spcPts val="0"/>
              </a:spcAft>
              <a:buClr>
                <a:schemeClr val="dk1"/>
              </a:buClr>
              <a:buSzPts val="1750"/>
              <a:buChar char="–"/>
            </a:pPr>
            <a:r>
              <a:rPr lang="en-US" sz="1750"/>
              <a:t>Should we move scientists from Boston to Rochester or vice-versa?  </a:t>
            </a:r>
            <a:endParaRPr/>
          </a:p>
          <a:p>
            <a:pPr marL="342900" lvl="0" indent="-342900" algn="l" rtl="0">
              <a:lnSpc>
                <a:spcPct val="80000"/>
              </a:lnSpc>
              <a:spcBef>
                <a:spcPts val="400"/>
              </a:spcBef>
              <a:spcAft>
                <a:spcPts val="0"/>
              </a:spcAft>
              <a:buClr>
                <a:schemeClr val="dk1"/>
              </a:buClr>
              <a:buSzPts val="2000"/>
              <a:buChar char="•"/>
            </a:pPr>
            <a:r>
              <a:rPr lang="en-US" sz="2000"/>
              <a:t>The best identification strategies (soil attributes, land grant colleges, Million Dollar plants) seem unlikely to nail the full set of functional forms needed to implement.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2.  Redistribution via Place</a:t>
            </a:r>
            <a:endParaRPr/>
          </a:p>
        </p:txBody>
      </p:sp>
      <p:sp>
        <p:nvSpPr>
          <p:cNvPr id="287" name="Google Shape;287;p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480"/>
              <a:buChar char="•"/>
            </a:pPr>
            <a:r>
              <a:rPr lang="en-US" sz="2480"/>
              <a:t>In 1969, Detroit was slightly richer than Boston, today Boston incomes are 40 percent higher.  </a:t>
            </a:r>
            <a:endParaRPr/>
          </a:p>
          <a:p>
            <a:pPr marL="342900" lvl="0" indent="-342900" algn="l" rtl="0">
              <a:lnSpc>
                <a:spcPct val="80000"/>
              </a:lnSpc>
              <a:spcBef>
                <a:spcPts val="496"/>
              </a:spcBef>
              <a:spcAft>
                <a:spcPts val="0"/>
              </a:spcAft>
              <a:buClr>
                <a:schemeClr val="dk1"/>
              </a:buClr>
              <a:buSzPts val="2480"/>
              <a:buChar char="•"/>
            </a:pPr>
            <a:r>
              <a:rPr lang="en-US" sz="2480"/>
              <a:t>Insuring individuals against shocks to the local economy would be welfare improving.  </a:t>
            </a:r>
            <a:endParaRPr/>
          </a:p>
          <a:p>
            <a:pPr marL="742950" lvl="1" indent="-285750" algn="l" rtl="0">
              <a:lnSpc>
                <a:spcPct val="80000"/>
              </a:lnSpc>
              <a:spcBef>
                <a:spcPts val="434"/>
              </a:spcBef>
              <a:spcAft>
                <a:spcPts val="0"/>
              </a:spcAft>
              <a:buClr>
                <a:schemeClr val="dk1"/>
              </a:buClr>
              <a:buSzPts val="2170"/>
              <a:buChar char="–"/>
            </a:pPr>
            <a:r>
              <a:rPr lang="en-US" sz="2170"/>
              <a:t>Pretty non-distortionary if based on place-of-birth, but place-of-birth is pretty inconceivable as a policy.   </a:t>
            </a:r>
            <a:endParaRPr/>
          </a:p>
          <a:p>
            <a:pPr marL="342900" lvl="0" indent="-342900" algn="l" rtl="0">
              <a:lnSpc>
                <a:spcPct val="80000"/>
              </a:lnSpc>
              <a:spcBef>
                <a:spcPts val="496"/>
              </a:spcBef>
              <a:spcAft>
                <a:spcPts val="0"/>
              </a:spcAft>
              <a:buClr>
                <a:schemeClr val="dk1"/>
              </a:buClr>
              <a:buSzPts val="2480"/>
              <a:buChar char="•"/>
            </a:pPr>
            <a:r>
              <a:rPr lang="en-US" sz="2480"/>
              <a:t>A related argument is that place may be a “tag” for low income and subsidizing place may be less distortionary than subsidizing low income.  </a:t>
            </a:r>
            <a:endParaRPr/>
          </a:p>
          <a:p>
            <a:pPr marL="342900" lvl="0" indent="-342900" algn="l" rtl="0">
              <a:lnSpc>
                <a:spcPct val="80000"/>
              </a:lnSpc>
              <a:spcBef>
                <a:spcPts val="496"/>
              </a:spcBef>
              <a:spcAft>
                <a:spcPts val="0"/>
              </a:spcAft>
              <a:buClr>
                <a:schemeClr val="dk1"/>
              </a:buClr>
              <a:buSzPts val="2480"/>
              <a:buChar char="•"/>
            </a:pPr>
            <a:r>
              <a:rPr lang="en-US" sz="2480"/>
              <a:t>The big limitation is that states explain only 1.2 percent of income variability.   Consequently, the upside is limited. </a:t>
            </a:r>
            <a:endParaRPr/>
          </a:p>
          <a:p>
            <a:pPr marL="342900" lvl="0" indent="-342900" algn="l" rtl="0">
              <a:lnSpc>
                <a:spcPct val="80000"/>
              </a:lnSpc>
              <a:spcBef>
                <a:spcPts val="496"/>
              </a:spcBef>
              <a:spcAft>
                <a:spcPts val="0"/>
              </a:spcAft>
              <a:buClr>
                <a:schemeClr val="dk1"/>
              </a:buClr>
              <a:buSzPts val="2480"/>
              <a:buChar char="•"/>
            </a:pPr>
            <a:r>
              <a:rPr lang="en-US" sz="2480"/>
              <a:t>Innovation policy is also pretty terribly targeted towards redistribution.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3. Different Elasticities Imply Different Policies for Research and Welfare</a:t>
            </a:r>
            <a:endParaRPr sz="3959"/>
          </a:p>
        </p:txBody>
      </p:sp>
      <p:sp>
        <p:nvSpPr>
          <p:cNvPr id="293" name="Google Shape;293;p4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000"/>
              <a:buChar char="•"/>
            </a:pPr>
            <a:r>
              <a:rPr lang="en-US" sz="2000"/>
              <a:t>Example # 1:  Federal Housing Construction Subsidies.   LIHTC may be appropriate in MA and CA, but madness in places where housing is elastic like TX or where housing is priced below construction costs (Detroit).</a:t>
            </a:r>
            <a:endParaRPr/>
          </a:p>
          <a:p>
            <a:pPr marL="342900" lvl="0" indent="-342900" algn="l" rtl="0">
              <a:lnSpc>
                <a:spcPct val="80000"/>
              </a:lnSpc>
              <a:spcBef>
                <a:spcPts val="400"/>
              </a:spcBef>
              <a:spcAft>
                <a:spcPts val="0"/>
              </a:spcAft>
              <a:buClr>
                <a:schemeClr val="dk1"/>
              </a:buClr>
              <a:buSzPts val="2000"/>
              <a:buChar char="•"/>
            </a:pPr>
            <a:r>
              <a:rPr lang="en-US" sz="2000"/>
              <a:t>Example # 2:  Hot Spots Policing.    Police departments throw more resources and places where there is more crime, presumably because the marginal effect of a police officer on the level of crime is higher there.</a:t>
            </a:r>
            <a:endParaRPr/>
          </a:p>
          <a:p>
            <a:pPr marL="342900" lvl="0" indent="-342900" algn="l" rtl="0">
              <a:lnSpc>
                <a:spcPct val="80000"/>
              </a:lnSpc>
              <a:spcBef>
                <a:spcPts val="400"/>
              </a:spcBef>
              <a:spcAft>
                <a:spcPts val="0"/>
              </a:spcAft>
              <a:buClr>
                <a:schemeClr val="dk1"/>
              </a:buClr>
              <a:buSzPts val="2000"/>
              <a:buChar char="•"/>
            </a:pPr>
            <a:r>
              <a:rPr lang="en-US" sz="2000"/>
              <a:t>Example # 3: The impact of federal spending on research may be higher in Rochester than in Boston </a:t>
            </a:r>
            <a:endParaRPr/>
          </a:p>
          <a:p>
            <a:pPr marL="342900" lvl="0" indent="-342900" algn="l" rtl="0">
              <a:lnSpc>
                <a:spcPct val="80000"/>
              </a:lnSpc>
              <a:spcBef>
                <a:spcPts val="400"/>
              </a:spcBef>
              <a:spcAft>
                <a:spcPts val="0"/>
              </a:spcAft>
              <a:buClr>
                <a:schemeClr val="dk1"/>
              </a:buClr>
              <a:buSzPts val="2000"/>
              <a:buChar char="•"/>
            </a:pPr>
            <a:r>
              <a:rPr lang="en-US" sz="2000"/>
              <a:t>Example # 4:  Subsidizing Employment (EITC) vs. Non-employment (Disability Insurance, Implicit Taxes from SNAP, Section 8, etc.).   </a:t>
            </a:r>
            <a:endParaRPr/>
          </a:p>
          <a:p>
            <a:pPr marL="742950" lvl="1" indent="-285750" algn="l" rtl="0">
              <a:lnSpc>
                <a:spcPct val="80000"/>
              </a:lnSpc>
              <a:spcBef>
                <a:spcPts val="350"/>
              </a:spcBef>
              <a:spcAft>
                <a:spcPts val="0"/>
              </a:spcAft>
              <a:buClr>
                <a:schemeClr val="dk1"/>
              </a:buClr>
              <a:buSzPts val="1750"/>
              <a:buChar char="–"/>
            </a:pPr>
            <a:r>
              <a:rPr lang="en-US" sz="1750"/>
              <a:t>In high employment markets, policies that deter employment may not matter.   </a:t>
            </a:r>
            <a:endParaRPr/>
          </a:p>
          <a:p>
            <a:pPr marL="742950" lvl="1" indent="-285750" algn="l" rtl="0">
              <a:lnSpc>
                <a:spcPct val="80000"/>
              </a:lnSpc>
              <a:spcBef>
                <a:spcPts val="350"/>
              </a:spcBef>
              <a:spcAft>
                <a:spcPts val="0"/>
              </a:spcAft>
              <a:buClr>
                <a:schemeClr val="dk1"/>
              </a:buClr>
              <a:buSzPts val="1750"/>
              <a:buChar char="–"/>
            </a:pPr>
            <a:r>
              <a:rPr lang="en-US" sz="1750"/>
              <a:t>In high non-employment areas, policies that deter employment may have awful consequences. </a:t>
            </a:r>
            <a:endParaRPr/>
          </a:p>
          <a:p>
            <a:pPr marL="742950" lvl="1" indent="-285750" algn="l" rtl="0">
              <a:lnSpc>
                <a:spcPct val="80000"/>
              </a:lnSpc>
              <a:spcBef>
                <a:spcPts val="350"/>
              </a:spcBef>
              <a:spcAft>
                <a:spcPts val="0"/>
              </a:spcAft>
              <a:buClr>
                <a:schemeClr val="dk1"/>
              </a:buClr>
              <a:buSzPts val="1750"/>
              <a:buChar char="–"/>
            </a:pPr>
            <a:r>
              <a:rPr lang="en-US" sz="1750"/>
              <a:t>Is the marginal impact of an employment subsidy higher in West Virginia than in Seattle?  </a:t>
            </a:r>
            <a:endParaRPr/>
          </a:p>
          <a:p>
            <a:pPr marL="742950" lvl="1" indent="-285750" algn="l" rtl="0">
              <a:lnSpc>
                <a:spcPct val="80000"/>
              </a:lnSpc>
              <a:spcBef>
                <a:spcPts val="350"/>
              </a:spcBef>
              <a:spcAft>
                <a:spcPts val="0"/>
              </a:spcAft>
              <a:buClr>
                <a:schemeClr val="dk1"/>
              </a:buClr>
              <a:buSzPts val="1750"/>
              <a:buChar char="–"/>
            </a:pPr>
            <a:r>
              <a:rPr lang="en-US" sz="1750"/>
              <a:t>Think of Non-employment as an negative externality – then you want to tax/subsidize just like pollution or congestion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Innovation Policy: Education, Invention, Entrepreneurship</a:t>
            </a:r>
            <a:endParaRPr/>
          </a:p>
        </p:txBody>
      </p:sp>
      <p:sp>
        <p:nvSpPr>
          <p:cNvPr id="299" name="Google Shape;299;p5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960"/>
              <a:buChar char="•"/>
            </a:pPr>
            <a:r>
              <a:rPr lang="en-US" sz="2960"/>
              <a:t>Gruber and Johnson make a case for expanding Federal spending on research and development and for targeting a few creative hubs away from the coasts.  </a:t>
            </a:r>
            <a:endParaRPr/>
          </a:p>
          <a:p>
            <a:pPr marL="742950" lvl="1" indent="-285750" algn="l" rtl="0">
              <a:lnSpc>
                <a:spcPct val="80000"/>
              </a:lnSpc>
              <a:spcBef>
                <a:spcPts val="518"/>
              </a:spcBef>
              <a:spcAft>
                <a:spcPts val="0"/>
              </a:spcAft>
              <a:buClr>
                <a:schemeClr val="dk1"/>
              </a:buClr>
              <a:buSzPts val="2590"/>
              <a:buChar char="–"/>
            </a:pPr>
            <a:r>
              <a:rPr lang="en-US" sz="2590"/>
              <a:t>As a political necessity for expanding research funding they are surely correct.   </a:t>
            </a:r>
            <a:endParaRPr/>
          </a:p>
          <a:p>
            <a:pPr marL="342900" lvl="0" indent="-342900" algn="l" rtl="0">
              <a:lnSpc>
                <a:spcPct val="80000"/>
              </a:lnSpc>
              <a:spcBef>
                <a:spcPts val="592"/>
              </a:spcBef>
              <a:spcAft>
                <a:spcPts val="0"/>
              </a:spcAft>
              <a:buClr>
                <a:schemeClr val="dk1"/>
              </a:buClr>
              <a:buSzPts val="2960"/>
              <a:buChar char="•"/>
            </a:pPr>
            <a:r>
              <a:rPr lang="en-US" sz="2960"/>
              <a:t>This is place-based invention policy.  </a:t>
            </a:r>
            <a:endParaRPr/>
          </a:p>
          <a:p>
            <a:pPr marL="342900" lvl="0" indent="-342900" algn="l" rtl="0">
              <a:lnSpc>
                <a:spcPct val="80000"/>
              </a:lnSpc>
              <a:spcBef>
                <a:spcPts val="592"/>
              </a:spcBef>
              <a:spcAft>
                <a:spcPts val="0"/>
              </a:spcAft>
              <a:buClr>
                <a:schemeClr val="dk1"/>
              </a:buClr>
              <a:buSzPts val="2960"/>
              <a:buChar char="•"/>
            </a:pPr>
            <a:r>
              <a:rPr lang="en-US" sz="2960"/>
              <a:t>We argue that the case is stronger for place-based education and entrepreneurship policy, especially if the goal is to internalize the benefits from reducing regional joblessness.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Place-Based Invention Policy</a:t>
            </a:r>
            <a:endParaRPr/>
          </a:p>
        </p:txBody>
      </p:sp>
      <p:sp>
        <p:nvSpPr>
          <p:cNvPr id="305" name="Google Shape;305;p5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960"/>
              <a:buChar char="•"/>
            </a:pPr>
            <a:r>
              <a:rPr lang="en-US" sz="2960"/>
              <a:t>Social Benefit of Spending = dKnowledge/dDollar*dWelfare/dKnowledge</a:t>
            </a:r>
            <a:endParaRPr sz="2960"/>
          </a:p>
          <a:p>
            <a:pPr marL="342900" lvl="0" indent="-342900" algn="l" rtl="0">
              <a:lnSpc>
                <a:spcPct val="80000"/>
              </a:lnSpc>
              <a:spcBef>
                <a:spcPts val="592"/>
              </a:spcBef>
              <a:spcAft>
                <a:spcPts val="0"/>
              </a:spcAft>
              <a:buClr>
                <a:schemeClr val="dk1"/>
              </a:buClr>
              <a:buSzPts val="2960"/>
              <a:buChar char="•"/>
            </a:pPr>
            <a:r>
              <a:rPr lang="en-US" sz="2960"/>
              <a:t>Spend more where this is higher.</a:t>
            </a:r>
            <a:endParaRPr/>
          </a:p>
          <a:p>
            <a:pPr marL="342900" lvl="0" indent="-342900" algn="l" rtl="0">
              <a:lnSpc>
                <a:spcPct val="80000"/>
              </a:lnSpc>
              <a:spcBef>
                <a:spcPts val="592"/>
              </a:spcBef>
              <a:spcAft>
                <a:spcPts val="0"/>
              </a:spcAft>
              <a:buClr>
                <a:schemeClr val="dk1"/>
              </a:buClr>
              <a:buSzPts val="2960"/>
              <a:buChar char="•"/>
            </a:pPr>
            <a:r>
              <a:rPr lang="en-US" sz="2960"/>
              <a:t>Argument # 1 is that you get more knowledge per dollar in distressed areas.</a:t>
            </a:r>
            <a:endParaRPr/>
          </a:p>
          <a:p>
            <a:pPr marL="742950" lvl="1" indent="-285750" algn="l" rtl="0">
              <a:lnSpc>
                <a:spcPct val="80000"/>
              </a:lnSpc>
              <a:spcBef>
                <a:spcPts val="518"/>
              </a:spcBef>
              <a:spcAft>
                <a:spcPts val="0"/>
              </a:spcAft>
              <a:buClr>
                <a:schemeClr val="dk1"/>
              </a:buClr>
              <a:buSzPts val="2590"/>
              <a:buChar char="–"/>
            </a:pPr>
            <a:r>
              <a:rPr lang="en-US" sz="2590"/>
              <a:t>Spending panels are supposed to equalize dKnowledge/dDollar already</a:t>
            </a:r>
            <a:endParaRPr/>
          </a:p>
          <a:p>
            <a:pPr marL="342900" lvl="0" indent="-342900" algn="l" rtl="0">
              <a:lnSpc>
                <a:spcPct val="80000"/>
              </a:lnSpc>
              <a:spcBef>
                <a:spcPts val="592"/>
              </a:spcBef>
              <a:spcAft>
                <a:spcPts val="0"/>
              </a:spcAft>
              <a:buClr>
                <a:schemeClr val="dk1"/>
              </a:buClr>
              <a:buSzPts val="2960"/>
              <a:buChar char="•"/>
            </a:pPr>
            <a:r>
              <a:rPr lang="en-US" sz="2960"/>
              <a:t>Argument # 2 is that you get more jobs per knowledge created in distressed areas.</a:t>
            </a:r>
            <a:endParaRPr/>
          </a:p>
          <a:p>
            <a:pPr marL="742950" lvl="1" indent="-285750" algn="l" rtl="0">
              <a:lnSpc>
                <a:spcPct val="80000"/>
              </a:lnSpc>
              <a:spcBef>
                <a:spcPts val="518"/>
              </a:spcBef>
              <a:spcAft>
                <a:spcPts val="0"/>
              </a:spcAft>
              <a:buClr>
                <a:schemeClr val="dk1"/>
              </a:buClr>
              <a:buSzPts val="2590"/>
              <a:buChar char="–"/>
            </a:pPr>
            <a:r>
              <a:rPr lang="en-US" sz="2590"/>
              <a:t>Seems possible, but the price per jobs will be high</a:t>
            </a:r>
            <a:endParaRPr/>
          </a:p>
          <a:p>
            <a:pPr marL="742950" lvl="1" indent="-285750" algn="l" rtl="0">
              <a:lnSpc>
                <a:spcPct val="80000"/>
              </a:lnSpc>
              <a:spcBef>
                <a:spcPts val="518"/>
              </a:spcBef>
              <a:spcAft>
                <a:spcPts val="0"/>
              </a:spcAft>
              <a:buClr>
                <a:schemeClr val="dk1"/>
              </a:buClr>
              <a:buSzPts val="2590"/>
              <a:buChar char="–"/>
            </a:pPr>
            <a:r>
              <a:rPr lang="en-US" sz="2590"/>
              <a:t>Encouraging entrepreneurs in distressed areas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6"/>
          <p:cNvPicPr preferRelativeResize="0"/>
          <p:nvPr/>
        </p:nvPicPr>
        <p:blipFill rotWithShape="1">
          <a:blip r:embed="rId3">
            <a:alphaModFix/>
          </a:blip>
          <a:srcRect/>
          <a:stretch/>
        </p:blipFill>
        <p:spPr>
          <a:xfrm>
            <a:off x="-1" y="0"/>
            <a:ext cx="9144001"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Place-Based Invention in Practice</a:t>
            </a:r>
            <a:endParaRPr/>
          </a:p>
        </p:txBody>
      </p:sp>
      <p:sp>
        <p:nvSpPr>
          <p:cNvPr id="311" name="Google Shape;311;p5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960"/>
              <a:buChar char="•"/>
            </a:pPr>
            <a:r>
              <a:rPr lang="en-US" sz="2960"/>
              <a:t>1950, the N.S.F. Founding Act proclaimed: “it shall be an objective of the Foundation to strengthen research and education in the sciences and engineering, including independent research by individuals, throughout the United States, and to avoid undue concentration of such research and education.” </a:t>
            </a:r>
            <a:endParaRPr/>
          </a:p>
          <a:p>
            <a:pPr marL="342900" lvl="0" indent="-342900" algn="l" rtl="0">
              <a:lnSpc>
                <a:spcPct val="80000"/>
              </a:lnSpc>
              <a:spcBef>
                <a:spcPts val="592"/>
              </a:spcBef>
              <a:spcAft>
                <a:spcPts val="0"/>
              </a:spcAft>
              <a:buClr>
                <a:schemeClr val="dk1"/>
              </a:buClr>
              <a:buSzPts val="2960"/>
              <a:buChar char="•"/>
            </a:pPr>
            <a:r>
              <a:rPr lang="en-US" sz="2960"/>
              <a:t>This doesn’t seem to have worked out exactly.    </a:t>
            </a:r>
            <a:endParaRPr/>
          </a:p>
          <a:p>
            <a:pPr marL="342900" lvl="0" indent="-342900" algn="l" rtl="0">
              <a:lnSpc>
                <a:spcPct val="80000"/>
              </a:lnSpc>
              <a:spcBef>
                <a:spcPts val="592"/>
              </a:spcBef>
              <a:spcAft>
                <a:spcPts val="0"/>
              </a:spcAft>
              <a:buClr>
                <a:schemeClr val="dk1"/>
              </a:buClr>
              <a:buSzPts val="2960"/>
              <a:buChar char="•"/>
            </a:pPr>
            <a:r>
              <a:rPr lang="en-US" sz="2960"/>
              <a:t>The 1979 Established Program to Stimulate Competitive Research (EPSCoR) program first to 6 states, but mission creep is now up to 25 states.</a:t>
            </a:r>
            <a:endParaRPr/>
          </a:p>
          <a:p>
            <a:pPr marL="342900" lvl="0" indent="-154940" algn="l" rtl="0">
              <a:lnSpc>
                <a:spcPct val="80000"/>
              </a:lnSpc>
              <a:spcBef>
                <a:spcPts val="592"/>
              </a:spcBef>
              <a:spcAft>
                <a:spcPts val="0"/>
              </a:spcAft>
              <a:buClr>
                <a:schemeClr val="dk1"/>
              </a:buClr>
              <a:buSzPts val="2960"/>
              <a:buNone/>
            </a:pPr>
            <a:endParaRPr sz="296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National Academy of Sciences:</a:t>
            </a:r>
            <a:br>
              <a:rPr lang="en-US" sz="3959"/>
            </a:br>
            <a:r>
              <a:rPr lang="en-US" sz="3959"/>
              <a:t> ESPCOR Review</a:t>
            </a:r>
            <a:endParaRPr/>
          </a:p>
        </p:txBody>
      </p:sp>
      <p:sp>
        <p:nvSpPr>
          <p:cNvPr id="317" name="Google Shape;317;p5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480"/>
              <a:buChar char="•"/>
            </a:pPr>
            <a:r>
              <a:rPr lang="en-US" sz="2480"/>
              <a:t>“the breadth and increasing complexity of the EPSCoR objectives have made it difficult to develop a rigorous assessment system with quantitative metrics.” </a:t>
            </a:r>
            <a:endParaRPr/>
          </a:p>
          <a:p>
            <a:pPr marL="342900" lvl="0" indent="-342900" algn="l" rtl="0">
              <a:lnSpc>
                <a:spcPct val="80000"/>
              </a:lnSpc>
              <a:spcBef>
                <a:spcPts val="496"/>
              </a:spcBef>
              <a:spcAft>
                <a:spcPts val="0"/>
              </a:spcAft>
              <a:buClr>
                <a:schemeClr val="dk1"/>
              </a:buClr>
              <a:buSzPts val="2480"/>
              <a:buChar char="•"/>
            </a:pPr>
            <a:r>
              <a:rPr lang="en-US" sz="2480"/>
              <a:t>“several million dollars of funding and 5 years of effort were clearly not going to transform a state’s research capacity,” </a:t>
            </a:r>
            <a:endParaRPr/>
          </a:p>
          <a:p>
            <a:pPr marL="742950" lvl="1" indent="-285750" algn="l" rtl="0">
              <a:lnSpc>
                <a:spcPct val="80000"/>
              </a:lnSpc>
              <a:spcBef>
                <a:spcPts val="434"/>
              </a:spcBef>
              <a:spcAft>
                <a:spcPts val="0"/>
              </a:spcAft>
              <a:buClr>
                <a:schemeClr val="dk1"/>
              </a:buClr>
              <a:buSzPts val="2170"/>
              <a:buChar char="–"/>
            </a:pPr>
            <a:r>
              <a:rPr lang="en-US" sz="2170"/>
              <a:t>This doesn’t mean it was bad.  </a:t>
            </a:r>
            <a:endParaRPr/>
          </a:p>
          <a:p>
            <a:pPr marL="342900" lvl="0" indent="-342900" algn="l" rtl="0">
              <a:lnSpc>
                <a:spcPct val="80000"/>
              </a:lnSpc>
              <a:spcBef>
                <a:spcPts val="496"/>
              </a:spcBef>
              <a:spcAft>
                <a:spcPts val="0"/>
              </a:spcAft>
              <a:buClr>
                <a:schemeClr val="dk1"/>
              </a:buClr>
              <a:buSzPts val="2480"/>
              <a:buChar char="•"/>
            </a:pPr>
            <a:r>
              <a:rPr lang="en-US" sz="2480"/>
              <a:t>“EPSCoR has been in operation for more than 30 years and, over this period, the program has invested several billion dollars in capacity-building activities, yet the same 10 states that received the highest level of research funding in 1977 still top the list,”</a:t>
            </a:r>
            <a:endParaRPr/>
          </a:p>
          <a:p>
            <a:pPr marL="742950" lvl="1" indent="-285750" algn="l" rtl="0">
              <a:lnSpc>
                <a:spcPct val="80000"/>
              </a:lnSpc>
              <a:spcBef>
                <a:spcPts val="434"/>
              </a:spcBef>
              <a:spcAft>
                <a:spcPts val="0"/>
              </a:spcAft>
              <a:buClr>
                <a:schemeClr val="dk1"/>
              </a:buClr>
              <a:buSzPts val="2170"/>
              <a:buChar char="–"/>
            </a:pPr>
            <a:r>
              <a:rPr lang="en-US" sz="2170"/>
              <a:t>Again, not an indication that the spending was bad, but …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An Alternative: Invention For, but not in, Distressed America</a:t>
            </a:r>
            <a:endParaRPr/>
          </a:p>
        </p:txBody>
      </p:sp>
      <p:sp>
        <p:nvSpPr>
          <p:cNvPr id="323" name="Google Shape;323;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200"/>
              <a:buChar char="•"/>
            </a:pPr>
            <a:r>
              <a:rPr lang="en-US"/>
              <a:t>Health-related innovations already both improve health and generate jobs in distressed America (for good and ill).</a:t>
            </a:r>
            <a:endParaRPr/>
          </a:p>
          <a:p>
            <a:pPr marL="342900" lvl="0" indent="-342900" algn="l" rtl="0">
              <a:lnSpc>
                <a:spcPct val="90000"/>
              </a:lnSpc>
              <a:spcBef>
                <a:spcPts val="640"/>
              </a:spcBef>
              <a:spcAft>
                <a:spcPts val="0"/>
              </a:spcAft>
              <a:buClr>
                <a:schemeClr val="dk1"/>
              </a:buClr>
              <a:buSzPts val="3200"/>
              <a:buChar char="•"/>
            </a:pPr>
            <a:r>
              <a:rPr lang="en-US"/>
              <a:t>More targeted N.I.H. focus on getting people off of disability in the heartland.  </a:t>
            </a:r>
            <a:endParaRPr/>
          </a:p>
          <a:p>
            <a:pPr marL="342900" lvl="0" indent="-342900" algn="l" rtl="0">
              <a:lnSpc>
                <a:spcPct val="90000"/>
              </a:lnSpc>
              <a:spcBef>
                <a:spcPts val="640"/>
              </a:spcBef>
              <a:spcAft>
                <a:spcPts val="0"/>
              </a:spcAft>
              <a:buClr>
                <a:schemeClr val="dk1"/>
              </a:buClr>
              <a:buSzPts val="3200"/>
              <a:buChar char="•"/>
            </a:pPr>
            <a:r>
              <a:rPr lang="en-US"/>
              <a:t>More research on long distance delivery of healthcare for remote regions (David Cutler).</a:t>
            </a:r>
            <a:endParaRPr/>
          </a:p>
          <a:p>
            <a:pPr marL="342900" lvl="0" indent="-342900" algn="l" rtl="0">
              <a:lnSpc>
                <a:spcPct val="90000"/>
              </a:lnSpc>
              <a:spcBef>
                <a:spcPts val="640"/>
              </a:spcBef>
              <a:spcAft>
                <a:spcPts val="0"/>
              </a:spcAft>
              <a:buClr>
                <a:schemeClr val="dk1"/>
              </a:buClr>
              <a:buSzPts val="3200"/>
              <a:buChar char="•"/>
            </a:pPr>
            <a:r>
              <a:rPr lang="en-US"/>
              <a:t>Knowledge is highly mobile, so there is little need for it to locate where it is needed.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Bringing Human Capital to </a:t>
            </a:r>
            <a:br>
              <a:rPr lang="en-US" sz="3959"/>
            </a:br>
            <a:r>
              <a:rPr lang="en-US" sz="3959"/>
              <a:t>Distressed America</a:t>
            </a:r>
            <a:endParaRPr/>
          </a:p>
        </p:txBody>
      </p:sp>
      <p:sp>
        <p:nvSpPr>
          <p:cNvPr id="329" name="Google Shape;329;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960"/>
              <a:buChar char="•"/>
            </a:pPr>
            <a:r>
              <a:rPr lang="en-US" sz="2960"/>
              <a:t>Foundation:  Human capital yields spillovers, especially for the less skilled.  </a:t>
            </a:r>
            <a:endParaRPr/>
          </a:p>
          <a:p>
            <a:pPr marL="342900" lvl="0" indent="-342900" algn="l" rtl="0">
              <a:lnSpc>
                <a:spcPct val="80000"/>
              </a:lnSpc>
              <a:spcBef>
                <a:spcPts val="592"/>
              </a:spcBef>
              <a:spcAft>
                <a:spcPts val="0"/>
              </a:spcAft>
              <a:buClr>
                <a:schemeClr val="dk1"/>
              </a:buClr>
              <a:buSzPts val="2960"/>
              <a:buChar char="•"/>
            </a:pPr>
            <a:r>
              <a:rPr lang="en-US" sz="2960"/>
              <a:t>Aid and incentives for tech transfer for universities in distressed areas.  </a:t>
            </a:r>
            <a:endParaRPr/>
          </a:p>
          <a:p>
            <a:pPr marL="342900" lvl="0" indent="-342900" algn="l" rtl="0">
              <a:lnSpc>
                <a:spcPct val="80000"/>
              </a:lnSpc>
              <a:spcBef>
                <a:spcPts val="592"/>
              </a:spcBef>
              <a:spcAft>
                <a:spcPts val="0"/>
              </a:spcAft>
              <a:buClr>
                <a:schemeClr val="dk1"/>
              </a:buClr>
              <a:buSzPts val="2960"/>
              <a:buChar char="•"/>
            </a:pPr>
            <a:r>
              <a:rPr lang="en-US" sz="2960"/>
              <a:t>Entrepreneurial vocational training for the younger</a:t>
            </a:r>
            <a:endParaRPr/>
          </a:p>
          <a:p>
            <a:pPr marL="342900" lvl="0" indent="-342900" algn="l" rtl="0">
              <a:lnSpc>
                <a:spcPct val="80000"/>
              </a:lnSpc>
              <a:spcBef>
                <a:spcPts val="592"/>
              </a:spcBef>
              <a:spcAft>
                <a:spcPts val="0"/>
              </a:spcAft>
              <a:buClr>
                <a:schemeClr val="dk1"/>
              </a:buClr>
              <a:buSzPts val="2960"/>
              <a:buChar char="•"/>
            </a:pPr>
            <a:r>
              <a:rPr lang="en-US" sz="2960"/>
              <a:t>Raise the cap on H1-B Visas for firms in distressed areas.</a:t>
            </a:r>
            <a:endParaRPr/>
          </a:p>
          <a:p>
            <a:pPr marL="342900" lvl="0" indent="-342900" algn="l" rtl="0">
              <a:lnSpc>
                <a:spcPct val="80000"/>
              </a:lnSpc>
              <a:spcBef>
                <a:spcPts val="592"/>
              </a:spcBef>
              <a:spcAft>
                <a:spcPts val="0"/>
              </a:spcAft>
              <a:buClr>
                <a:schemeClr val="dk1"/>
              </a:buClr>
              <a:buSzPts val="2960"/>
              <a:buChar char="•"/>
            </a:pPr>
            <a:r>
              <a:rPr lang="en-US" sz="2960"/>
              <a:t>End enforcement of non-compete clauses in distressed America.  </a:t>
            </a:r>
            <a:endParaRPr/>
          </a:p>
          <a:p>
            <a:pPr marL="342900" lvl="0" indent="-154940" algn="l" rtl="0">
              <a:lnSpc>
                <a:spcPct val="80000"/>
              </a:lnSpc>
              <a:spcBef>
                <a:spcPts val="592"/>
              </a:spcBef>
              <a:spcAft>
                <a:spcPts val="0"/>
              </a:spcAft>
              <a:buClr>
                <a:schemeClr val="dk1"/>
              </a:buClr>
              <a:buSzPts val="2960"/>
              <a:buNone/>
            </a:pPr>
            <a:endParaRPr sz="2960"/>
          </a:p>
          <a:p>
            <a:pPr marL="342900" lvl="0" indent="-154940" algn="l" rtl="0">
              <a:lnSpc>
                <a:spcPct val="80000"/>
              </a:lnSpc>
              <a:spcBef>
                <a:spcPts val="592"/>
              </a:spcBef>
              <a:spcAft>
                <a:spcPts val="0"/>
              </a:spcAft>
              <a:buClr>
                <a:schemeClr val="dk1"/>
              </a:buClr>
              <a:buSzPts val="2960"/>
              <a:buNone/>
            </a:pPr>
            <a:endParaRPr sz="296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56"/>
          <p:cNvPicPr preferRelativeResize="0"/>
          <p:nvPr/>
        </p:nvPicPr>
        <p:blipFill rotWithShape="1">
          <a:blip r:embed="rId3">
            <a:alphaModFix/>
          </a:blip>
          <a:srcRect/>
          <a:stretch/>
        </p:blipFill>
        <p:spPr>
          <a:xfrm>
            <a:off x="0" y="-21771"/>
            <a:ext cx="9144000" cy="687977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Subsidizing Tech Transfer in </a:t>
            </a:r>
            <a:br>
              <a:rPr lang="en-US" sz="3959"/>
            </a:br>
            <a:r>
              <a:rPr lang="en-US" sz="3959"/>
              <a:t>Distressed America</a:t>
            </a:r>
            <a:endParaRPr/>
          </a:p>
        </p:txBody>
      </p:sp>
      <p:sp>
        <p:nvSpPr>
          <p:cNvPr id="340" name="Google Shape;340;p5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960"/>
              <a:buChar char="•"/>
            </a:pPr>
            <a:r>
              <a:rPr lang="en-US" sz="2960"/>
              <a:t>If the social benefit from job creation in distressed America (because of joblessness), then there is a case for encouraging more university-led entrepreneurship there. </a:t>
            </a:r>
            <a:endParaRPr/>
          </a:p>
          <a:p>
            <a:pPr marL="342900" lvl="0" indent="-342900" algn="l" rtl="0">
              <a:lnSpc>
                <a:spcPct val="90000"/>
              </a:lnSpc>
              <a:spcBef>
                <a:spcPts val="592"/>
              </a:spcBef>
              <a:spcAft>
                <a:spcPts val="0"/>
              </a:spcAft>
              <a:buClr>
                <a:schemeClr val="dk1"/>
              </a:buClr>
              <a:buSzPts val="2960"/>
              <a:buChar char="•"/>
            </a:pPr>
            <a:r>
              <a:rPr lang="en-US" sz="2960"/>
              <a:t>It is also possible that universities don’t optimize around commercialization as well as firms.  </a:t>
            </a:r>
            <a:endParaRPr/>
          </a:p>
          <a:p>
            <a:pPr marL="342900" lvl="0" indent="-342900" algn="l" rtl="0">
              <a:lnSpc>
                <a:spcPct val="90000"/>
              </a:lnSpc>
              <a:spcBef>
                <a:spcPts val="592"/>
              </a:spcBef>
              <a:spcAft>
                <a:spcPts val="0"/>
              </a:spcAft>
              <a:buClr>
                <a:schemeClr val="dk1"/>
              </a:buClr>
              <a:buSzPts val="2960"/>
              <a:buChar char="•"/>
            </a:pPr>
            <a:r>
              <a:rPr lang="en-US" sz="2960"/>
              <a:t>Should we increase Federal overhead for tech transfer? </a:t>
            </a:r>
            <a:endParaRPr/>
          </a:p>
          <a:p>
            <a:pPr marL="342900" lvl="0" indent="-342900" algn="l" rtl="0">
              <a:lnSpc>
                <a:spcPct val="90000"/>
              </a:lnSpc>
              <a:spcBef>
                <a:spcPts val="592"/>
              </a:spcBef>
              <a:spcAft>
                <a:spcPts val="0"/>
              </a:spcAft>
              <a:buClr>
                <a:schemeClr val="dk1"/>
              </a:buClr>
              <a:buSzPts val="2960"/>
              <a:buChar char="•"/>
            </a:pPr>
            <a:r>
              <a:rPr lang="en-US" sz="2960"/>
              <a:t>Should we make overhead (or Future grants) contingent on commercializing future research?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Promoting Inclusive Innovation: The Possible Project in Cambridge</a:t>
            </a:r>
            <a:endParaRPr/>
          </a:p>
        </p:txBody>
      </p:sp>
      <p:pic>
        <p:nvPicPr>
          <p:cNvPr id="346" name="Google Shape;346;p58"/>
          <p:cNvPicPr preferRelativeResize="0"/>
          <p:nvPr/>
        </p:nvPicPr>
        <p:blipFill rotWithShape="1">
          <a:blip r:embed="rId3">
            <a:alphaModFix/>
          </a:blip>
          <a:srcRect/>
          <a:stretch/>
        </p:blipFill>
        <p:spPr>
          <a:xfrm>
            <a:off x="1" y="1600200"/>
            <a:ext cx="9144000" cy="5257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The Locational Visa Debate</a:t>
            </a:r>
            <a:endParaRPr/>
          </a:p>
        </p:txBody>
      </p:sp>
      <p:sp>
        <p:nvSpPr>
          <p:cNvPr id="352" name="Google Shape;352;p5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480"/>
              <a:buChar char="•"/>
            </a:pPr>
            <a:r>
              <a:rPr lang="en-US" sz="2480"/>
              <a:t>During the housing bust, there was some enthusiasm for allowing in more migrants to places with abundant housing.</a:t>
            </a:r>
            <a:endParaRPr/>
          </a:p>
          <a:p>
            <a:pPr marL="742950" lvl="1" indent="-285750" algn="l" rtl="0">
              <a:lnSpc>
                <a:spcPct val="80000"/>
              </a:lnSpc>
              <a:spcBef>
                <a:spcPts val="434"/>
              </a:spcBef>
              <a:spcAft>
                <a:spcPts val="0"/>
              </a:spcAft>
              <a:buClr>
                <a:schemeClr val="dk1"/>
              </a:buClr>
              <a:buSzPts val="2170"/>
              <a:buChar char="–"/>
            </a:pPr>
            <a:r>
              <a:rPr lang="en-US" sz="2170"/>
              <a:t>Skilled immigrants can aid local fiscal distress and yield spillovers</a:t>
            </a:r>
            <a:endParaRPr/>
          </a:p>
          <a:p>
            <a:pPr marL="342900" lvl="0" indent="-342900" algn="l" rtl="0">
              <a:lnSpc>
                <a:spcPct val="80000"/>
              </a:lnSpc>
              <a:spcBef>
                <a:spcPts val="496"/>
              </a:spcBef>
              <a:spcAft>
                <a:spcPts val="0"/>
              </a:spcAft>
              <a:buClr>
                <a:schemeClr val="dk1"/>
              </a:buClr>
              <a:buSzPts val="2480"/>
              <a:buChar char="•"/>
            </a:pPr>
            <a:r>
              <a:rPr lang="en-US" sz="2480"/>
              <a:t>Ozimek, Fikri and Lettieri push “Heartland Visas” where places sponsor immigrants.  </a:t>
            </a:r>
            <a:endParaRPr/>
          </a:p>
          <a:p>
            <a:pPr marL="742950" lvl="1" indent="-285750" algn="l" rtl="0">
              <a:lnSpc>
                <a:spcPct val="80000"/>
              </a:lnSpc>
              <a:spcBef>
                <a:spcPts val="434"/>
              </a:spcBef>
              <a:spcAft>
                <a:spcPts val="0"/>
              </a:spcAft>
              <a:buClr>
                <a:schemeClr val="dk1"/>
              </a:buClr>
              <a:buSzPts val="2170"/>
              <a:buChar char="–"/>
            </a:pPr>
            <a:r>
              <a:rPr lang="en-US" sz="2170"/>
              <a:t>But local governments won’t enforce location.</a:t>
            </a:r>
            <a:endParaRPr/>
          </a:p>
          <a:p>
            <a:pPr marL="742950" lvl="1" indent="-285750" algn="l" rtl="0">
              <a:lnSpc>
                <a:spcPct val="80000"/>
              </a:lnSpc>
              <a:spcBef>
                <a:spcPts val="434"/>
              </a:spcBef>
              <a:spcAft>
                <a:spcPts val="0"/>
              </a:spcAft>
              <a:buClr>
                <a:schemeClr val="dk1"/>
              </a:buClr>
              <a:buSzPts val="2170"/>
              <a:buChar char="–"/>
            </a:pPr>
            <a:r>
              <a:rPr lang="en-US" sz="2170"/>
              <a:t>And they have less incentive to adopt.  </a:t>
            </a:r>
            <a:endParaRPr/>
          </a:p>
          <a:p>
            <a:pPr marL="342900" lvl="0" indent="-342900" algn="l" rtl="0">
              <a:lnSpc>
                <a:spcPct val="80000"/>
              </a:lnSpc>
              <a:spcBef>
                <a:spcPts val="496"/>
              </a:spcBef>
              <a:spcAft>
                <a:spcPts val="0"/>
              </a:spcAft>
              <a:buClr>
                <a:schemeClr val="dk1"/>
              </a:buClr>
              <a:buSzPts val="2480"/>
              <a:buChar char="•"/>
            </a:pPr>
            <a:r>
              <a:rPr lang="en-US" sz="2480"/>
              <a:t>An easier alternative is to lift the cap on H1-B visas for employers in distressed areas. </a:t>
            </a:r>
            <a:endParaRPr/>
          </a:p>
          <a:p>
            <a:pPr marL="742950" lvl="1" indent="-285750" algn="l" rtl="0">
              <a:lnSpc>
                <a:spcPct val="80000"/>
              </a:lnSpc>
              <a:spcBef>
                <a:spcPts val="434"/>
              </a:spcBef>
              <a:spcAft>
                <a:spcPts val="0"/>
              </a:spcAft>
              <a:buClr>
                <a:schemeClr val="dk1"/>
              </a:buClr>
              <a:buSzPts val="2170"/>
              <a:buChar char="–"/>
            </a:pPr>
            <a:r>
              <a:rPr lang="en-US" sz="2170"/>
              <a:t>A ready constituency and easier to enforce. </a:t>
            </a:r>
            <a:endParaRPr/>
          </a:p>
          <a:p>
            <a:pPr marL="342900" lvl="0" indent="-342900" algn="l" rtl="0">
              <a:lnSpc>
                <a:spcPct val="80000"/>
              </a:lnSpc>
              <a:spcBef>
                <a:spcPts val="496"/>
              </a:spcBef>
              <a:spcAft>
                <a:spcPts val="0"/>
              </a:spcAft>
              <a:buClr>
                <a:schemeClr val="dk1"/>
              </a:buClr>
              <a:buSzPts val="2480"/>
              <a:buChar char="•"/>
            </a:pPr>
            <a:r>
              <a:rPr lang="en-US" sz="2480"/>
              <a:t>The EB-5 investor program can also be expanded, but effects would be smaller.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60"/>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More Entrepreneurship </a:t>
            </a:r>
            <a:br>
              <a:rPr lang="en-US" sz="3959"/>
            </a:br>
            <a:r>
              <a:rPr lang="en-US" sz="3959"/>
              <a:t>for Distressed America?</a:t>
            </a:r>
            <a:endParaRPr/>
          </a:p>
        </p:txBody>
      </p:sp>
      <p:sp>
        <p:nvSpPr>
          <p:cNvPr id="363" name="Google Shape;363;p6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960"/>
              <a:buChar char="•"/>
            </a:pPr>
            <a:r>
              <a:rPr lang="en-US" sz="2960"/>
              <a:t>Reduce barriers to new business formation and building near universities.</a:t>
            </a:r>
            <a:endParaRPr/>
          </a:p>
          <a:p>
            <a:pPr marL="342900" lvl="0" indent="-342900" algn="l" rtl="0">
              <a:spcBef>
                <a:spcPts val="592"/>
              </a:spcBef>
              <a:spcAft>
                <a:spcPts val="0"/>
              </a:spcAft>
              <a:buClr>
                <a:schemeClr val="dk1"/>
              </a:buClr>
              <a:buSzPts val="2960"/>
              <a:buChar char="•"/>
            </a:pPr>
            <a:r>
              <a:rPr lang="en-US" sz="2960"/>
              <a:t>Entrepreneurship zones with one-stop permitting in distressed places.  </a:t>
            </a:r>
            <a:endParaRPr/>
          </a:p>
          <a:p>
            <a:pPr marL="342900" lvl="0" indent="-342900" algn="l" rtl="0">
              <a:spcBef>
                <a:spcPts val="592"/>
              </a:spcBef>
              <a:spcAft>
                <a:spcPts val="0"/>
              </a:spcAft>
              <a:buClr>
                <a:schemeClr val="dk1"/>
              </a:buClr>
              <a:buSzPts val="2960"/>
              <a:buChar char="•"/>
            </a:pPr>
            <a:r>
              <a:rPr lang="en-US" sz="2960"/>
              <a:t>Employment subsidies, and social policy reform, in distressed places.  </a:t>
            </a:r>
            <a:endParaRPr/>
          </a:p>
          <a:p>
            <a:pPr marL="342900" lvl="0" indent="-342900" algn="l" rtl="0">
              <a:spcBef>
                <a:spcPts val="592"/>
              </a:spcBef>
              <a:spcAft>
                <a:spcPts val="0"/>
              </a:spcAft>
              <a:buClr>
                <a:schemeClr val="dk1"/>
              </a:buClr>
              <a:buSzPts val="2960"/>
              <a:buChar char="•"/>
            </a:pPr>
            <a:r>
              <a:rPr lang="en-US" sz="2960"/>
              <a:t>Don’t support Universal Basic Income – probably ever, but certainly not if it augments existing policies (I know that violates NBER rules).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7"/>
          <p:cNvPicPr preferRelativeResize="0"/>
          <p:nvPr/>
        </p:nvPicPr>
        <p:blipFill rotWithShape="1">
          <a:blip r:embed="rId3">
            <a:alphaModFix/>
          </a:blip>
          <a:srcRect/>
          <a:stretch/>
        </p:blipFill>
        <p:spPr>
          <a:xfrm>
            <a:off x="0" y="895561"/>
            <a:ext cx="9144000" cy="5818909"/>
          </a:xfrm>
          <a:prstGeom prst="rect">
            <a:avLst/>
          </a:prstGeom>
          <a:noFill/>
          <a:ln>
            <a:noFill/>
          </a:ln>
        </p:spPr>
      </p:pic>
      <p:sp>
        <p:nvSpPr>
          <p:cNvPr id="112" name="Google Shape;112;p17"/>
          <p:cNvSpPr txBox="1"/>
          <p:nvPr/>
        </p:nvSpPr>
        <p:spPr>
          <a:xfrm>
            <a:off x="628650" y="228601"/>
            <a:ext cx="7886700" cy="838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US" sz="2700" b="0" i="0" u="none" strike="noStrike" cap="none">
                <a:solidFill>
                  <a:schemeClr val="dk1"/>
                </a:solidFill>
                <a:latin typeface="Calibri"/>
                <a:ea typeface="Calibri"/>
                <a:cs typeface="Calibri"/>
                <a:sym typeface="Calibri"/>
              </a:rPr>
              <a:t>Low life satisfaction of men who are not working</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62"/>
          <p:cNvPicPr preferRelativeResize="0"/>
          <p:nvPr/>
        </p:nvPicPr>
        <p:blipFill rotWithShape="1">
          <a:blip r:embed="rId3">
            <a:alphaModFix/>
          </a:blip>
          <a:srcRect/>
          <a:stretch/>
        </p:blipFill>
        <p:spPr>
          <a:xfrm>
            <a:off x="30480" y="0"/>
            <a:ext cx="9144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63"/>
          <p:cNvPicPr preferRelativeResize="0"/>
          <p:nvPr/>
        </p:nvPicPr>
        <p:blipFill rotWithShape="1">
          <a:blip r:embed="rId3">
            <a:alphaModFix/>
          </a:blip>
          <a:srcRect/>
          <a:stretch/>
        </p:blipFill>
        <p:spPr>
          <a:xfrm>
            <a:off x="0" y="1600200"/>
            <a:ext cx="9144000" cy="5257800"/>
          </a:xfrm>
          <a:prstGeom prst="rect">
            <a:avLst/>
          </a:prstGeom>
          <a:noFill/>
          <a:ln>
            <a:noFill/>
          </a:ln>
        </p:spPr>
      </p:pic>
      <p:sp>
        <p:nvSpPr>
          <p:cNvPr id="374" name="Google Shape;374;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Chamber of Commerce Red Tape Index (Higher is Better, NYC is worst)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Saga of the Pink FlamInGo!</a:t>
            </a:r>
            <a:endParaRPr/>
          </a:p>
        </p:txBody>
      </p:sp>
      <p:pic>
        <p:nvPicPr>
          <p:cNvPr id="380" name="Google Shape;380;p64"/>
          <p:cNvPicPr preferRelativeResize="0"/>
          <p:nvPr/>
        </p:nvPicPr>
        <p:blipFill rotWithShape="1">
          <a:blip r:embed="rId3">
            <a:alphaModFix/>
          </a:blip>
          <a:srcRect/>
          <a:stretch/>
        </p:blipFill>
        <p:spPr>
          <a:xfrm>
            <a:off x="12700" y="1417638"/>
            <a:ext cx="9146642" cy="521176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Roxbury Innovation Center</a:t>
            </a:r>
            <a:endParaRPr/>
          </a:p>
        </p:txBody>
      </p:sp>
      <p:pic>
        <p:nvPicPr>
          <p:cNvPr id="386" name="Google Shape;386;p65"/>
          <p:cNvPicPr preferRelativeResize="0"/>
          <p:nvPr/>
        </p:nvPicPr>
        <p:blipFill rotWithShape="1">
          <a:blip r:embed="rId3">
            <a:alphaModFix/>
          </a:blip>
          <a:srcRect/>
          <a:stretch/>
        </p:blipFill>
        <p:spPr>
          <a:xfrm>
            <a:off x="419100" y="1255889"/>
            <a:ext cx="8292986" cy="560211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Spatial Bonus vs. Spatial Tilt</a:t>
            </a:r>
            <a:endParaRPr/>
          </a:p>
        </p:txBody>
      </p:sp>
      <p:sp>
        <p:nvSpPr>
          <p:cNvPr id="392" name="Google Shape;392;p6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1960"/>
              <a:buChar char="•"/>
            </a:pPr>
            <a:r>
              <a:rPr lang="en-US" sz="1960"/>
              <a:t>The Nice Variant</a:t>
            </a:r>
            <a:endParaRPr/>
          </a:p>
          <a:p>
            <a:pPr marL="742950" lvl="1" indent="-285750" algn="l" rtl="0">
              <a:lnSpc>
                <a:spcPct val="80000"/>
              </a:lnSpc>
              <a:spcBef>
                <a:spcPts val="336"/>
              </a:spcBef>
              <a:spcAft>
                <a:spcPts val="0"/>
              </a:spcAft>
              <a:buClr>
                <a:schemeClr val="dk1"/>
              </a:buClr>
              <a:buSzPts val="1679"/>
              <a:buChar char="–"/>
            </a:pPr>
            <a:r>
              <a:rPr lang="en-US" sz="1679"/>
              <a:t>We have a set of policies that create positive externalities and internalities from working.   </a:t>
            </a:r>
            <a:endParaRPr/>
          </a:p>
          <a:p>
            <a:pPr marL="742950" lvl="1" indent="-285750" algn="l" rtl="0">
              <a:lnSpc>
                <a:spcPct val="80000"/>
              </a:lnSpc>
              <a:spcBef>
                <a:spcPts val="336"/>
              </a:spcBef>
              <a:spcAft>
                <a:spcPts val="0"/>
              </a:spcAft>
              <a:buClr>
                <a:schemeClr val="dk1"/>
              </a:buClr>
              <a:buSzPts val="1679"/>
              <a:buChar char="–"/>
            </a:pPr>
            <a:r>
              <a:rPr lang="en-US" sz="1679"/>
              <a:t>There may also be social spillovers from working (Topa, intra-household transfers). </a:t>
            </a:r>
            <a:endParaRPr/>
          </a:p>
          <a:p>
            <a:pPr marL="742950" lvl="1" indent="-285750" algn="l" rtl="0">
              <a:lnSpc>
                <a:spcPct val="80000"/>
              </a:lnSpc>
              <a:spcBef>
                <a:spcPts val="336"/>
              </a:spcBef>
              <a:spcAft>
                <a:spcPts val="0"/>
              </a:spcAft>
              <a:buClr>
                <a:schemeClr val="dk1"/>
              </a:buClr>
              <a:buSzPts val="1679"/>
              <a:buChar char="–"/>
            </a:pPr>
            <a:r>
              <a:rPr lang="en-US" sz="1679"/>
              <a:t>Subsidizing working makes sense.  </a:t>
            </a:r>
            <a:endParaRPr/>
          </a:p>
          <a:p>
            <a:pPr marL="742950" lvl="1" indent="-285750" algn="l" rtl="0">
              <a:lnSpc>
                <a:spcPct val="80000"/>
              </a:lnSpc>
              <a:spcBef>
                <a:spcPts val="336"/>
              </a:spcBef>
              <a:spcAft>
                <a:spcPts val="0"/>
              </a:spcAft>
              <a:buClr>
                <a:schemeClr val="dk1"/>
              </a:buClr>
              <a:buSzPts val="1679"/>
              <a:buChar char="–"/>
            </a:pPr>
            <a:r>
              <a:rPr lang="en-US" sz="1679"/>
              <a:t>We should use our employment dollars where they will have the largest impact– in West Viriginia, not in Seattle. </a:t>
            </a:r>
            <a:endParaRPr/>
          </a:p>
          <a:p>
            <a:pPr marL="742950" lvl="1" indent="-285750" algn="l" rtl="0">
              <a:lnSpc>
                <a:spcPct val="80000"/>
              </a:lnSpc>
              <a:spcBef>
                <a:spcPts val="336"/>
              </a:spcBef>
              <a:spcAft>
                <a:spcPts val="0"/>
              </a:spcAft>
              <a:buClr>
                <a:schemeClr val="dk1"/>
              </a:buClr>
              <a:buSzPts val="1679"/>
              <a:buChar char="–"/>
            </a:pPr>
            <a:r>
              <a:rPr lang="en-US" sz="1679"/>
              <a:t>Maybe, we should be open to simpler subsidies paid to firms.  </a:t>
            </a:r>
            <a:endParaRPr/>
          </a:p>
          <a:p>
            <a:pPr marL="742950" lvl="1" indent="-285750" algn="l" rtl="0">
              <a:lnSpc>
                <a:spcPct val="80000"/>
              </a:lnSpc>
              <a:spcBef>
                <a:spcPts val="336"/>
              </a:spcBef>
              <a:spcAft>
                <a:spcPts val="0"/>
              </a:spcAft>
              <a:buClr>
                <a:schemeClr val="dk1"/>
              </a:buClr>
              <a:buSzPts val="1679"/>
              <a:buChar char="–"/>
            </a:pPr>
            <a:r>
              <a:rPr lang="en-US" sz="1679"/>
              <a:t>And didn’t this work with empowerment zones (Busso et al.)</a:t>
            </a:r>
            <a:endParaRPr/>
          </a:p>
          <a:p>
            <a:pPr marL="342900" lvl="0" indent="-218440" algn="l" rtl="0">
              <a:lnSpc>
                <a:spcPct val="80000"/>
              </a:lnSpc>
              <a:spcBef>
                <a:spcPts val="392"/>
              </a:spcBef>
              <a:spcAft>
                <a:spcPts val="0"/>
              </a:spcAft>
              <a:buClr>
                <a:schemeClr val="dk1"/>
              </a:buClr>
              <a:buSzPts val="1960"/>
              <a:buNone/>
            </a:pPr>
            <a:endParaRPr sz="1960"/>
          </a:p>
        </p:txBody>
      </p:sp>
      <p:sp>
        <p:nvSpPr>
          <p:cNvPr id="393" name="Google Shape;393;p6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1960"/>
              <a:buChar char="•"/>
            </a:pPr>
            <a:r>
              <a:rPr lang="en-US" sz="1960"/>
              <a:t>The Mean Variant </a:t>
            </a:r>
            <a:endParaRPr/>
          </a:p>
          <a:p>
            <a:pPr marL="742950" lvl="1" indent="-285750" algn="l" rtl="0">
              <a:lnSpc>
                <a:spcPct val="80000"/>
              </a:lnSpc>
              <a:spcBef>
                <a:spcPts val="336"/>
              </a:spcBef>
              <a:spcAft>
                <a:spcPts val="0"/>
              </a:spcAft>
              <a:buClr>
                <a:schemeClr val="dk1"/>
              </a:buClr>
              <a:buSzPts val="1679"/>
              <a:buChar char="–"/>
            </a:pPr>
            <a:r>
              <a:rPr lang="en-US" sz="1679"/>
              <a:t>Don’t want to incentivize people to move to West Virginia.  </a:t>
            </a:r>
            <a:endParaRPr/>
          </a:p>
          <a:p>
            <a:pPr marL="742950" lvl="1" indent="-285750" algn="l" rtl="0">
              <a:lnSpc>
                <a:spcPct val="80000"/>
              </a:lnSpc>
              <a:spcBef>
                <a:spcPts val="336"/>
              </a:spcBef>
              <a:spcAft>
                <a:spcPts val="0"/>
              </a:spcAft>
              <a:buClr>
                <a:schemeClr val="dk1"/>
              </a:buClr>
              <a:buSzPts val="1679"/>
              <a:buChar char="–"/>
            </a:pPr>
            <a:r>
              <a:rPr lang="en-US" sz="1679"/>
              <a:t>So let’s tilt benefits from not-working to marginal workers in distressed areas– not subsidize distressed areas.</a:t>
            </a:r>
            <a:endParaRPr/>
          </a:p>
          <a:p>
            <a:pPr marL="742950" lvl="1" indent="-285750" algn="l" rtl="0">
              <a:lnSpc>
                <a:spcPct val="80000"/>
              </a:lnSpc>
              <a:spcBef>
                <a:spcPts val="336"/>
              </a:spcBef>
              <a:spcAft>
                <a:spcPts val="0"/>
              </a:spcAft>
              <a:buClr>
                <a:schemeClr val="dk1"/>
              </a:buClr>
              <a:buSzPts val="1679"/>
              <a:buChar char="–"/>
            </a:pPr>
            <a:r>
              <a:rPr lang="en-US" sz="1679"/>
              <a:t>Ramp up employment subsidies in West Virginia and cut something else (Highways?  Medicaid?) back to keep the total bundle constant.  </a:t>
            </a:r>
            <a:endParaRPr/>
          </a:p>
          <a:p>
            <a:pPr marL="742950" lvl="1" indent="-285750" algn="l" rtl="0">
              <a:lnSpc>
                <a:spcPct val="80000"/>
              </a:lnSpc>
              <a:spcBef>
                <a:spcPts val="336"/>
              </a:spcBef>
              <a:spcAft>
                <a:spcPts val="0"/>
              </a:spcAft>
              <a:buClr>
                <a:schemeClr val="dk1"/>
              </a:buClr>
              <a:buSzPts val="1679"/>
              <a:buChar char="–"/>
            </a:pPr>
            <a:r>
              <a:rPr lang="en-US" sz="1679"/>
              <a:t>This can be done in a way that is revenue neutral and doesn’t distort employment.       </a:t>
            </a:r>
            <a:endParaRPr/>
          </a:p>
          <a:p>
            <a:pPr marL="742950" lvl="1" indent="-285750" algn="l" rtl="0">
              <a:lnSpc>
                <a:spcPct val="80000"/>
              </a:lnSpc>
              <a:spcBef>
                <a:spcPts val="336"/>
              </a:spcBef>
              <a:spcAft>
                <a:spcPts val="0"/>
              </a:spcAft>
              <a:buClr>
                <a:schemeClr val="dk1"/>
              </a:buClr>
              <a:buSzPts val="1679"/>
              <a:buChar char="–"/>
            </a:pPr>
            <a:r>
              <a:rPr lang="en-US" sz="1679"/>
              <a:t>But don’t put the locals in charge (local discretion leads to a race to the bottom).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67"/>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My View of the World: Different Employment means different numbers on the margin</a:t>
            </a:r>
            <a:endParaRPr/>
          </a:p>
        </p:txBody>
      </p:sp>
      <p:pic>
        <p:nvPicPr>
          <p:cNvPr id="404" name="Google Shape;404;p68"/>
          <p:cNvPicPr preferRelativeResize="0"/>
          <p:nvPr/>
        </p:nvPicPr>
        <p:blipFill rotWithShape="1">
          <a:blip r:embed="rId3">
            <a:alphaModFix/>
          </a:blip>
          <a:srcRect/>
          <a:stretch/>
        </p:blipFill>
        <p:spPr>
          <a:xfrm>
            <a:off x="92611" y="2216891"/>
            <a:ext cx="8860061" cy="378385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69"/>
          <p:cNvPicPr preferRelativeResize="0"/>
          <p:nvPr/>
        </p:nvPicPr>
        <p:blipFill rotWithShape="1">
          <a:blip r:embed="rId3">
            <a:alphaModFix/>
          </a:blip>
          <a:srcRect/>
          <a:stretch/>
        </p:blipFill>
        <p:spPr>
          <a:xfrm>
            <a:off x="0" y="41032"/>
            <a:ext cx="9144000" cy="681696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70"/>
          <p:cNvPicPr preferRelativeResize="0"/>
          <p:nvPr/>
        </p:nvPicPr>
        <p:blipFill rotWithShape="1">
          <a:blip r:embed="rId3">
            <a:alphaModFix/>
          </a:blip>
          <a:srcRect/>
          <a:stretch/>
        </p:blipFill>
        <p:spPr>
          <a:xfrm>
            <a:off x="0" y="857250"/>
            <a:ext cx="9117097" cy="514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Contra Universal Basic Income</a:t>
            </a:r>
            <a:endParaRPr/>
          </a:p>
        </p:txBody>
      </p:sp>
      <p:sp>
        <p:nvSpPr>
          <p:cNvPr id="420" name="Google Shape;420;p7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960"/>
              <a:buChar char="•"/>
            </a:pPr>
            <a:r>
              <a:rPr lang="en-US" sz="2960"/>
              <a:t>Given the multiple taxes on working current in social welfare programs, a UBI replacement could well increase effort </a:t>
            </a:r>
            <a:endParaRPr/>
          </a:p>
          <a:p>
            <a:pPr marL="342900" lvl="0" indent="-342900" algn="l" rtl="0">
              <a:lnSpc>
                <a:spcPct val="90000"/>
              </a:lnSpc>
              <a:spcBef>
                <a:spcPts val="592"/>
              </a:spcBef>
              <a:spcAft>
                <a:spcPts val="0"/>
              </a:spcAft>
              <a:buClr>
                <a:schemeClr val="dk1"/>
              </a:buClr>
              <a:buSzPts val="2960"/>
              <a:buChar char="•"/>
            </a:pPr>
            <a:r>
              <a:rPr lang="en-US" sz="2960"/>
              <a:t>But as an add-on UBI would generate significant income effects which  would deter working.   </a:t>
            </a:r>
            <a:endParaRPr/>
          </a:p>
          <a:p>
            <a:pPr marL="742950" lvl="1" indent="-285750" algn="l" rtl="0">
              <a:lnSpc>
                <a:spcPct val="90000"/>
              </a:lnSpc>
              <a:spcBef>
                <a:spcPts val="518"/>
              </a:spcBef>
              <a:spcAft>
                <a:spcPts val="0"/>
              </a:spcAft>
              <a:buClr>
                <a:schemeClr val="dk1"/>
              </a:buClr>
              <a:buSzPts val="2590"/>
              <a:buChar char="–"/>
            </a:pPr>
            <a:r>
              <a:rPr lang="en-US" sz="2590"/>
              <a:t>The negative income tax experiments of the 1970s reduced hours considerably, and men were more attached to the labor force then.   </a:t>
            </a:r>
            <a:endParaRPr/>
          </a:p>
          <a:p>
            <a:pPr marL="342900" lvl="0" indent="-342900" algn="l" rtl="0">
              <a:lnSpc>
                <a:spcPct val="90000"/>
              </a:lnSpc>
              <a:spcBef>
                <a:spcPts val="592"/>
              </a:spcBef>
              <a:spcAft>
                <a:spcPts val="0"/>
              </a:spcAft>
              <a:buClr>
                <a:schemeClr val="dk1"/>
              </a:buClr>
              <a:buSzPts val="2960"/>
              <a:buChar char="•"/>
            </a:pPr>
            <a:r>
              <a:rPr lang="en-US" sz="2960"/>
              <a:t>The longer-term political effects seem almost more dangerous.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8"/>
          <p:cNvPicPr preferRelativeResize="0"/>
          <p:nvPr/>
        </p:nvPicPr>
        <p:blipFill rotWithShape="1">
          <a:blip r:embed="rId3">
            <a:alphaModFix/>
          </a:blip>
          <a:srcRect/>
          <a:stretch/>
        </p:blipFill>
        <p:spPr>
          <a:xfrm>
            <a:off x="-1" y="0"/>
            <a:ext cx="9144001"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But what are less skilled people going to do in the Eastern Heartland?</a:t>
            </a:r>
            <a:endParaRPr/>
          </a:p>
        </p:txBody>
      </p:sp>
      <p:sp>
        <p:nvSpPr>
          <p:cNvPr id="426" name="Google Shape;426;p7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960"/>
              <a:buChar char="•"/>
            </a:pPr>
            <a:r>
              <a:rPr lang="en-US" sz="2960"/>
              <a:t>The answer, if it exists, is almost surely going to be in services.</a:t>
            </a:r>
            <a:endParaRPr/>
          </a:p>
          <a:p>
            <a:pPr marL="342900" lvl="0" indent="-342900" algn="l" rtl="0">
              <a:lnSpc>
                <a:spcPct val="80000"/>
              </a:lnSpc>
              <a:spcBef>
                <a:spcPts val="592"/>
              </a:spcBef>
              <a:spcAft>
                <a:spcPts val="0"/>
              </a:spcAft>
              <a:buClr>
                <a:schemeClr val="dk1"/>
              </a:buClr>
              <a:buSzPts val="2960"/>
              <a:buChar char="•"/>
            </a:pPr>
            <a:r>
              <a:rPr lang="en-US" sz="2960"/>
              <a:t>But you need an export sector and manufacturing looks closed.</a:t>
            </a:r>
            <a:endParaRPr/>
          </a:p>
          <a:p>
            <a:pPr marL="742950" lvl="1" indent="-285750" algn="l" rtl="0">
              <a:lnSpc>
                <a:spcPct val="80000"/>
              </a:lnSpc>
              <a:spcBef>
                <a:spcPts val="518"/>
              </a:spcBef>
              <a:spcAft>
                <a:spcPts val="0"/>
              </a:spcAft>
              <a:buClr>
                <a:schemeClr val="dk1"/>
              </a:buClr>
              <a:buSzPts val="2590"/>
              <a:buChar char="–"/>
            </a:pPr>
            <a:r>
              <a:rPr lang="en-US" sz="2590"/>
              <a:t>Leisure and hospitality?   </a:t>
            </a:r>
            <a:endParaRPr/>
          </a:p>
          <a:p>
            <a:pPr marL="342900" lvl="0" indent="-342900" algn="l" rtl="0">
              <a:lnSpc>
                <a:spcPct val="80000"/>
              </a:lnSpc>
              <a:spcBef>
                <a:spcPts val="592"/>
              </a:spcBef>
              <a:spcAft>
                <a:spcPts val="0"/>
              </a:spcAft>
              <a:buClr>
                <a:schemeClr val="dk1"/>
              </a:buClr>
              <a:buSzPts val="2960"/>
              <a:buChar char="•"/>
            </a:pPr>
            <a:r>
              <a:rPr lang="en-US" sz="2960"/>
              <a:t>We’re trusting to subsidies to solve a problem that looks insoluble to many.</a:t>
            </a:r>
            <a:endParaRPr/>
          </a:p>
          <a:p>
            <a:pPr marL="742950" lvl="1" indent="-285750" algn="l" rtl="0">
              <a:lnSpc>
                <a:spcPct val="80000"/>
              </a:lnSpc>
              <a:spcBef>
                <a:spcPts val="518"/>
              </a:spcBef>
              <a:spcAft>
                <a:spcPts val="0"/>
              </a:spcAft>
              <a:buClr>
                <a:schemeClr val="dk1"/>
              </a:buClr>
              <a:buSzPts val="2590"/>
              <a:buChar char="–"/>
            </a:pPr>
            <a:r>
              <a:rPr lang="en-US" sz="2590"/>
              <a:t>This is not uncommon in economics.    </a:t>
            </a:r>
            <a:endParaRPr/>
          </a:p>
          <a:p>
            <a:pPr marL="342900" lvl="0" indent="-342900" algn="l" rtl="0">
              <a:lnSpc>
                <a:spcPct val="80000"/>
              </a:lnSpc>
              <a:spcBef>
                <a:spcPts val="592"/>
              </a:spcBef>
              <a:spcAft>
                <a:spcPts val="0"/>
              </a:spcAft>
              <a:buClr>
                <a:schemeClr val="dk1"/>
              </a:buClr>
              <a:buSzPts val="2960"/>
              <a:buChar char="•"/>
            </a:pPr>
            <a:r>
              <a:rPr lang="en-US" sz="2960"/>
              <a:t>This problem also exists in the poorer parts of the developing world.  </a:t>
            </a:r>
            <a:endParaRPr sz="296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9"/>
          <p:cNvPicPr preferRelativeResize="0"/>
          <p:nvPr/>
        </p:nvPicPr>
        <p:blipFill rotWithShape="1">
          <a:blip r:embed="rId3">
            <a:alphaModFix/>
          </a:blip>
          <a:srcRect/>
          <a:stretch/>
        </p:blipFill>
        <p:spPr>
          <a:xfrm>
            <a:off x="0" y="0"/>
            <a:ext cx="9141305"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0"/>
          <p:cNvPicPr preferRelativeResize="0"/>
          <p:nvPr/>
        </p:nvPicPr>
        <p:blipFill rotWithShape="1">
          <a:blip r:embed="rId3">
            <a:alphaModFix/>
          </a:blip>
          <a:srcRect/>
          <a:stretch/>
        </p:blipFill>
        <p:spPr>
          <a:xfrm>
            <a:off x="-25400" y="-76200"/>
            <a:ext cx="9144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1"/>
          <p:cNvPicPr preferRelativeResize="0"/>
          <p:nvPr/>
        </p:nvPicPr>
        <p:blipFill rotWithShape="1">
          <a:blip r:embed="rId3">
            <a:alphaModFix/>
          </a:blip>
          <a:srcRect/>
          <a:stretch/>
        </p:blipFill>
        <p:spPr>
          <a:xfrm>
            <a:off x="12700" y="990600"/>
            <a:ext cx="9131300" cy="5747766"/>
          </a:xfrm>
          <a:prstGeom prst="rect">
            <a:avLst/>
          </a:prstGeom>
          <a:noFill/>
          <a:ln>
            <a:noFill/>
          </a:ln>
        </p:spPr>
      </p:pic>
      <p:sp>
        <p:nvSpPr>
          <p:cNvPr id="133" name="Google Shape;133;p21"/>
          <p:cNvSpPr txBox="1"/>
          <p:nvPr/>
        </p:nvSpPr>
        <p:spPr>
          <a:xfrm>
            <a:off x="635000" y="304800"/>
            <a:ext cx="7886700" cy="7955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US" sz="2700" b="0" i="0" u="none" strike="noStrike" cap="none">
                <a:solidFill>
                  <a:schemeClr val="dk1"/>
                </a:solidFill>
                <a:latin typeface="Calibri"/>
                <a:ea typeface="Calibri"/>
                <a:cs typeface="Calibri"/>
                <a:sym typeface="Calibri"/>
              </a:rPr>
              <a:t>Geography of not working: Prime men 2015</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2055</Words>
  <Application>Microsoft Office PowerPoint</Application>
  <PresentationFormat>On-screen Show (4:3)</PresentationFormat>
  <Paragraphs>159</Paragraphs>
  <Slides>60</Slides>
  <Notes>60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60</vt:i4>
      </vt:variant>
    </vt:vector>
  </HeadingPairs>
  <TitlesOfParts>
    <vt:vector size="63" baseType="lpstr">
      <vt:lpstr>Arial</vt:lpstr>
      <vt:lpstr>Calibri</vt:lpstr>
      <vt:lpstr>Office Theme</vt:lpstr>
      <vt:lpstr>The Rise of Non-Employed 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O’Neill (Tip) Hypothesis:  All Jobs Are Local (Non-Traded), Eventually</vt:lpstr>
      <vt:lpstr>Growth, Rules and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 broadband: 2013-2017 averages </vt:lpstr>
      <vt:lpstr>PowerPoint Presentation</vt:lpstr>
      <vt:lpstr>Addressing the Spatial Mismatch between Joblessness and Innovation</vt:lpstr>
      <vt:lpstr>Arguments against  Place-Based (Innovation) Policies</vt:lpstr>
      <vt:lpstr>PowerPoint Presentation</vt:lpstr>
      <vt:lpstr>PowerPoint Presentation</vt:lpstr>
      <vt:lpstr>American Geographic Sclerosis</vt:lpstr>
      <vt:lpstr>PowerPoint Presentation</vt:lpstr>
      <vt:lpstr>PowerPoint Presentation</vt:lpstr>
      <vt:lpstr>PowerPoint Presentation</vt:lpstr>
      <vt:lpstr>Well that last one is certainly still true </vt:lpstr>
      <vt:lpstr>1. Place-Based Externalities in Research, H.C. or Economic Activity</vt:lpstr>
      <vt:lpstr>2.  Redistribution via Place</vt:lpstr>
      <vt:lpstr>3. Different Elasticities Imply Different Policies for Research and Welfare</vt:lpstr>
      <vt:lpstr>Innovation Policy: Education, Invention, Entrepreneurship</vt:lpstr>
      <vt:lpstr>Place-Based Invention Policy</vt:lpstr>
      <vt:lpstr>Place-Based Invention in Practice</vt:lpstr>
      <vt:lpstr>National Academy of Sciences:  ESPCOR Review</vt:lpstr>
      <vt:lpstr>An Alternative: Invention For, but not in, Distressed America</vt:lpstr>
      <vt:lpstr>Bringing Human Capital to  Distressed America</vt:lpstr>
      <vt:lpstr>PowerPoint Presentation</vt:lpstr>
      <vt:lpstr>Subsidizing Tech Transfer in  Distressed America</vt:lpstr>
      <vt:lpstr>Promoting Inclusive Innovation: The Possible Project in Cambridge</vt:lpstr>
      <vt:lpstr>The Locational Visa Debate</vt:lpstr>
      <vt:lpstr>PowerPoint Presentation</vt:lpstr>
      <vt:lpstr>More Entrepreneurship  for Distressed America?</vt:lpstr>
      <vt:lpstr>PowerPoint Presentation</vt:lpstr>
      <vt:lpstr>Chamber of Commerce Red Tape Index (Higher is Better, NYC is worst)</vt:lpstr>
      <vt:lpstr>Saga of the Pink FlamInGo!</vt:lpstr>
      <vt:lpstr>Roxbury Innovation Center</vt:lpstr>
      <vt:lpstr>Spatial Bonus vs. Spatial Tilt</vt:lpstr>
      <vt:lpstr>PowerPoint Presentation</vt:lpstr>
      <vt:lpstr>My View of the World: Different Employment means different numbers on the margin</vt:lpstr>
      <vt:lpstr>PowerPoint Presentation</vt:lpstr>
      <vt:lpstr>PowerPoint Presentation</vt:lpstr>
      <vt:lpstr>Contra Universal Basic Income</vt:lpstr>
      <vt:lpstr>But what are less skilled people going to do in the Eastern Heartland?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Non-Employed Men</dc:title>
  <dc:creator>jennifer</dc:creator>
  <cp:lastModifiedBy>jennifer</cp:lastModifiedBy>
  <cp:revision>1</cp:revision>
  <dcterms:modified xsi:type="dcterms:W3CDTF">2019-11-19T19:58:07Z</dcterms:modified>
</cp:coreProperties>
</file>